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76"/>
  </p:notesMasterIdLst>
  <p:sldIdLst>
    <p:sldId id="261" r:id="rId2"/>
    <p:sldId id="289" r:id="rId3"/>
    <p:sldId id="260" r:id="rId4"/>
    <p:sldId id="340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41" r:id="rId15"/>
    <p:sldId id="317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42" r:id="rId33"/>
    <p:sldId id="370" r:id="rId34"/>
    <p:sldId id="371" r:id="rId35"/>
    <p:sldId id="372" r:id="rId36"/>
    <p:sldId id="373" r:id="rId37"/>
    <p:sldId id="375" r:id="rId38"/>
    <p:sldId id="376" r:id="rId39"/>
    <p:sldId id="380" r:id="rId40"/>
    <p:sldId id="381" r:id="rId41"/>
    <p:sldId id="377" r:id="rId42"/>
    <p:sldId id="378" r:id="rId43"/>
    <p:sldId id="379" r:id="rId44"/>
    <p:sldId id="382" r:id="rId45"/>
    <p:sldId id="383" r:id="rId46"/>
    <p:sldId id="384" r:id="rId47"/>
    <p:sldId id="385" r:id="rId48"/>
    <p:sldId id="386" r:id="rId49"/>
    <p:sldId id="387" r:id="rId50"/>
    <p:sldId id="389" r:id="rId51"/>
    <p:sldId id="390" r:id="rId52"/>
    <p:sldId id="399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400" r:id="rId62"/>
    <p:sldId id="343" r:id="rId63"/>
    <p:sldId id="320" r:id="rId64"/>
    <p:sldId id="401" r:id="rId65"/>
    <p:sldId id="402" r:id="rId66"/>
    <p:sldId id="403" r:id="rId67"/>
    <p:sldId id="404" r:id="rId68"/>
    <p:sldId id="344" r:id="rId69"/>
    <p:sldId id="328" r:id="rId70"/>
    <p:sldId id="407" r:id="rId71"/>
    <p:sldId id="405" r:id="rId72"/>
    <p:sldId id="406" r:id="rId73"/>
    <p:sldId id="408" r:id="rId74"/>
    <p:sldId id="259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60" initials="2" lastIdx="1" clrIdx="0">
    <p:extLst>
      <p:ext uri="{19B8F6BF-5375-455C-9EA6-DF929625EA0E}">
        <p15:presenceInfo xmlns:p15="http://schemas.microsoft.com/office/powerpoint/2012/main" userId="356436e8164ee0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51E"/>
    <a:srgbClr val="C31823"/>
    <a:srgbClr val="FFFFFF"/>
    <a:srgbClr val="BFE2F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1" autoAdjust="0"/>
    <p:restoredTop sz="85342" autoAdjust="0"/>
  </p:normalViewPr>
  <p:slideViewPr>
    <p:cSldViewPr snapToGrid="0">
      <p:cViewPr varScale="1">
        <p:scale>
          <a:sx n="98" d="100"/>
          <a:sy n="98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29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高级云操作系统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D4E0D-6BE2-184A-99E6-D1CC76A838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81" y="1802916"/>
            <a:ext cx="2895600" cy="27178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E9DD8CA-A95A-0E48-B3D7-188CF7A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F0CC9C-802D-4145-B160-76D1ADF05E42}"/>
              </a:ext>
            </a:extLst>
          </p:cNvPr>
          <p:cNvCxnSpPr>
            <a:cxnSpLocks/>
          </p:cNvCxnSpPr>
          <p:nvPr/>
        </p:nvCxnSpPr>
        <p:spPr>
          <a:xfrm>
            <a:off x="5943600" y="3903788"/>
            <a:ext cx="83233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C4524A6-8286-C74D-A996-FFA5B292947F}"/>
              </a:ext>
            </a:extLst>
          </p:cNvPr>
          <p:cNvSpPr txBox="1"/>
          <p:nvPr/>
        </p:nvSpPr>
        <p:spPr>
          <a:xfrm>
            <a:off x="4248152" y="373451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i="1" dirty="0"/>
              <a:t>用虚拟内存代替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26717167-C735-9C4D-842D-E762496C268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7E569D5-E081-7641-BF2B-D30BAE80094E}"/>
              </a:ext>
            </a:extLst>
          </p:cNvPr>
          <p:cNvSpPr txBox="1">
            <a:spLocks/>
          </p:cNvSpPr>
          <p:nvPr/>
        </p:nvSpPr>
        <p:spPr>
          <a:xfrm>
            <a:off x="646426" y="18380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04034187-890A-434B-A30E-C42BB68897FC}"/>
              </a:ext>
            </a:extLst>
          </p:cNvPr>
          <p:cNvSpPr txBox="1">
            <a:spLocks/>
          </p:cNvSpPr>
          <p:nvPr/>
        </p:nvSpPr>
        <p:spPr>
          <a:xfrm>
            <a:off x="463618" y="17008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1C910CCF-15C7-9945-A91B-D42CBF3B032E}"/>
              </a:ext>
            </a:extLst>
          </p:cNvPr>
          <p:cNvSpPr txBox="1">
            <a:spLocks/>
          </p:cNvSpPr>
          <p:nvPr/>
        </p:nvSpPr>
        <p:spPr>
          <a:xfrm>
            <a:off x="372034" y="163390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在虚拟内存的基础上继续添加抽象层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用宿主机虚拟内存作为客户机物理内存</a:t>
            </a:r>
            <a:endParaRPr kumimoji="1" lang="en-US" altLang="zh-CN" dirty="0"/>
          </a:p>
          <a:p>
            <a:r>
              <a:rPr kumimoji="1" lang="zh-CN" altLang="en-US" dirty="0"/>
              <a:t>引入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原有的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</a:t>
            </a:r>
            <a:r>
              <a:rPr kumimoji="1" lang="zh-CN" altLang="en-US" dirty="0"/>
              <a:t>变为</a:t>
            </a:r>
            <a:r>
              <a:rPr kumimoji="1" lang="en-US" altLang="zh-CN" dirty="0"/>
              <a:t>HVA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宿主机分配</a:t>
            </a:r>
            <a:r>
              <a:rPr kumimoji="1" lang="en-US" altLang="zh-CN" dirty="0"/>
              <a:t>HVA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GPA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单层抽象的</a:t>
            </a:r>
            <a:r>
              <a:rPr kumimoji="1" lang="zh-CN" altLang="en-US" b="1" dirty="0"/>
              <a:t>所有</a:t>
            </a:r>
            <a:r>
              <a:rPr kumimoji="1" lang="zh-CN" altLang="en-US" dirty="0"/>
              <a:t>优点（隔离，按需分配物理内存）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客户机与硬件</a:t>
            </a:r>
            <a:r>
              <a:rPr kumimoji="1" lang="zh-CN" altLang="en-US" b="1" dirty="0"/>
              <a:t>解耦</a:t>
            </a:r>
            <a:r>
              <a:rPr kumimoji="1" lang="zh-CN" altLang="en-US" dirty="0"/>
              <a:t>，可进行虚拟机热迁移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可将相同的虚拟机页</a:t>
            </a:r>
            <a:r>
              <a:rPr kumimoji="1" lang="zh-CN" altLang="en-US" b="1" dirty="0"/>
              <a:t>合并</a:t>
            </a:r>
            <a:r>
              <a:rPr kumimoji="1" lang="zh-CN" altLang="en-US" dirty="0"/>
              <a:t>，节省系统内存（</a:t>
            </a:r>
            <a:r>
              <a:rPr kumimoji="1" lang="en-US" altLang="zh-CN" dirty="0"/>
              <a:t>KSM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缺点：需要两层地址翻译（</a:t>
            </a:r>
            <a:r>
              <a:rPr kumimoji="1" lang="en-US" altLang="zh-CN" dirty="0"/>
              <a:t>GVA -&gt; GPA -&gt; HPA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691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B54CD-D50D-C447-821A-DFC1CF9683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访存指令不一定访问真实物理内存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访问“虚拟的”物理内存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由宿主机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物理内存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代替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将虚拟机冷页存储在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E51BC-E739-4646-A1B0-5408247F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57418-8705-3B40-A6E6-BD27747437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6" y="1685678"/>
            <a:ext cx="4083171" cy="4719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9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4A87F6-6FB0-A549-AE17-D5F6295F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第二层抽象扩展：多机上的“虚拟”物理内存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5554FD-D187-FB4A-8068-2ADC968753E2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24" y="1674201"/>
            <a:ext cx="4911694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1D117E4-45E6-B345-80D4-F561D5F8B46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第一层抽象扩展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需要修改应用</a:t>
            </a:r>
            <a:endParaRPr kumimoji="1" lang="en-US" altLang="zh-CN" dirty="0"/>
          </a:p>
          <a:p>
            <a:r>
              <a:rPr kumimoji="1" lang="zh-CN" altLang="en-US" dirty="0"/>
              <a:t>虚拟化层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多节点</a:t>
            </a:r>
            <a:r>
              <a:rPr kumimoji="1" lang="zh-CN" altLang="en-US" dirty="0"/>
              <a:t>虚拟内存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客户机物理内存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即可在多机上完成访存指令</a:t>
            </a:r>
            <a:endParaRPr kumimoji="1" lang="en-US" altLang="zh-CN" dirty="0"/>
          </a:p>
          <a:p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无需修改现有应用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聚合内存资源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内存开销较大（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协议）</a:t>
            </a:r>
            <a:endParaRPr kumimoji="1" lang="en-US" altLang="zh-CN" dirty="0"/>
          </a:p>
          <a:p>
            <a:r>
              <a:rPr kumimoji="1" lang="en-US" altLang="zh-CN" b="1" dirty="0" err="1"/>
              <a:t>GiantVM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(VEE’20)</a:t>
            </a:r>
            <a:r>
              <a:rPr kumimoji="1" lang="en-US" altLang="zh-CN" b="1" baseline="30000" dirty="0"/>
              <a:t> [2]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6880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F427C-95F9-BD44-8142-EA4A671C53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使用虚拟的内存块代替真实内存块</a:t>
            </a:r>
            <a:endParaRPr kumimoji="1" lang="en-US" altLang="zh-CN" dirty="0"/>
          </a:p>
          <a:p>
            <a:r>
              <a:rPr kumimoji="1" lang="zh-CN" altLang="en-US" dirty="0"/>
              <a:t>通过虚拟内存块到真实内存快的</a:t>
            </a:r>
            <a:r>
              <a:rPr kumimoji="1" lang="zh-CN" altLang="en-US" b="1" u="sng" dirty="0"/>
              <a:t>映射</a:t>
            </a:r>
            <a:r>
              <a:rPr kumimoji="1" lang="zh-CN" altLang="en-US" dirty="0"/>
              <a:t>，提高内存使用的灵活性</a:t>
            </a:r>
            <a:endParaRPr kumimoji="1" lang="en-US" altLang="zh-CN" dirty="0"/>
          </a:p>
          <a:p>
            <a:r>
              <a:rPr kumimoji="1" lang="zh-CN" altLang="en-US" dirty="0"/>
              <a:t>抽象层越高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完成的功能越多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性能越差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0BB314-6D39-F144-8978-14879939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内存与抽象层总结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3383-4021-F942-8F6A-7E722A0508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" y="4631248"/>
            <a:ext cx="4216898" cy="168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941BB-293E-2E44-A2AD-6ED2A66316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51" y="3759038"/>
            <a:ext cx="1978217" cy="23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276E7B7-FDF8-ED44-A9C7-4FDABE84AD3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68" y="3433690"/>
            <a:ext cx="2480095" cy="26740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E9A6E6-585C-D341-8C6A-51F86343D275}"/>
              </a:ext>
            </a:extLst>
          </p:cNvPr>
          <p:cNvSpPr txBox="1"/>
          <p:nvPr/>
        </p:nvSpPr>
        <p:spPr>
          <a:xfrm>
            <a:off x="4691793" y="6099963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(d)</a:t>
            </a:r>
            <a:r>
              <a:rPr kumimoji="1" lang="zh-CN" altLang="en-US" sz="800" dirty="0"/>
              <a:t> 单机上的虚拟物理内存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C5E6F0-2B9C-A14B-AD1B-B91D0F9CABD1}"/>
              </a:ext>
            </a:extLst>
          </p:cNvPr>
          <p:cNvSpPr txBox="1"/>
          <p:nvPr/>
        </p:nvSpPr>
        <p:spPr>
          <a:xfrm>
            <a:off x="7006992" y="6093222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(e)</a:t>
            </a:r>
            <a:r>
              <a:rPr kumimoji="1" lang="zh-CN" altLang="en-US" sz="800" dirty="0"/>
              <a:t> 多机上的虚拟物理内存</a:t>
            </a:r>
          </a:p>
        </p:txBody>
      </p:sp>
    </p:spTree>
    <p:extLst>
      <p:ext uri="{BB962C8B-B14F-4D97-AF65-F5344CB8AC3E}">
        <p14:creationId xmlns:p14="http://schemas.microsoft.com/office/powerpoint/2010/main" val="187407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rgbClr val="C318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5715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906676-4957-4B93-AE87-DCE1DC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AE8A92-6198-EF43-82B7-A80041D6F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3" cy="504169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如何维护</a:t>
            </a:r>
            <a:r>
              <a:rPr lang="en-US" altLang="zh-CN" dirty="0"/>
              <a:t>VA</a:t>
            </a:r>
            <a:r>
              <a:rPr lang="zh-CN" altLang="en-US" dirty="0"/>
              <a:t>到</a:t>
            </a:r>
            <a:r>
              <a:rPr lang="en-US" altLang="zh-CN" dirty="0"/>
              <a:t>PA</a:t>
            </a:r>
            <a:r>
              <a:rPr lang="zh-CN" altLang="en-US" dirty="0"/>
              <a:t>的映射？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Byte</a:t>
            </a:r>
            <a:r>
              <a:rPr lang="zh-CN" altLang="en-US" dirty="0"/>
              <a:t>到每个</a:t>
            </a:r>
            <a:r>
              <a:rPr lang="en-US" altLang="zh-CN" dirty="0"/>
              <a:t>Byte</a:t>
            </a:r>
            <a:r>
              <a:rPr lang="zh-CN" altLang="en-US" dirty="0"/>
              <a:t>，则映射信息占空间过大</a:t>
            </a:r>
            <a:endParaRPr lang="en-US" altLang="zh-CN" dirty="0"/>
          </a:p>
          <a:p>
            <a:r>
              <a:rPr lang="zh-CN" altLang="en-US" dirty="0"/>
              <a:t>现代的维护方式</a:t>
            </a:r>
            <a:endParaRPr lang="en-US" altLang="zh-CN" dirty="0"/>
          </a:p>
          <a:p>
            <a:pPr lvl="1"/>
            <a:r>
              <a:rPr lang="en-US" altLang="zh-CN" dirty="0"/>
              <a:t>4KiB</a:t>
            </a:r>
            <a:r>
              <a:rPr lang="zh-CN" altLang="en-US" dirty="0"/>
              <a:t>页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4KiB</a:t>
            </a:r>
            <a:r>
              <a:rPr lang="zh-CN" altLang="en-US" dirty="0"/>
              <a:t>页</a:t>
            </a:r>
            <a:endParaRPr lang="en-US" altLang="zh-CN" dirty="0"/>
          </a:p>
          <a:p>
            <a:pPr lvl="1"/>
            <a:r>
              <a:rPr lang="zh-CN" altLang="en-US" dirty="0"/>
              <a:t>页表项数量相比</a:t>
            </a:r>
            <a:r>
              <a:rPr lang="en-US" altLang="zh-CN" dirty="0"/>
              <a:t>Byte</a:t>
            </a:r>
            <a:r>
              <a:rPr lang="zh-CN" altLang="en-US" dirty="0"/>
              <a:t>映射减小到 </a:t>
            </a:r>
            <a:endParaRPr lang="en-US" altLang="zh-CN" dirty="0"/>
          </a:p>
          <a:p>
            <a:pPr lvl="2"/>
            <a:r>
              <a:rPr lang="en-US" altLang="zh-CN" sz="1800" dirty="0"/>
              <a:t>4096</a:t>
            </a:r>
            <a:r>
              <a:rPr lang="zh-CN" altLang="en-US" sz="1800" dirty="0"/>
              <a:t>分之</a:t>
            </a:r>
            <a:r>
              <a:rPr lang="en-US" altLang="zh-CN" sz="1800" dirty="0"/>
              <a:t>1</a:t>
            </a:r>
          </a:p>
          <a:p>
            <a:pPr lvl="1"/>
            <a:r>
              <a:rPr lang="zh-CN" altLang="en-US" dirty="0"/>
              <a:t>继续增加页面大小</a:t>
            </a:r>
            <a:endParaRPr lang="en-US" altLang="zh-CN" dirty="0"/>
          </a:p>
          <a:p>
            <a:pPr lvl="2"/>
            <a:r>
              <a:rPr lang="en-US" altLang="zh-CN" sz="1800" b="1" dirty="0"/>
              <a:t>2MiB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1GiB</a:t>
            </a:r>
          </a:p>
          <a:p>
            <a:r>
              <a:rPr lang="zh-CN" altLang="en-US" dirty="0"/>
              <a:t>页表结构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VA</a:t>
            </a:r>
            <a:r>
              <a:rPr lang="zh-CN" altLang="en-US" dirty="0"/>
              <a:t>查询该表</a:t>
            </a:r>
            <a:endParaRPr lang="en-US" altLang="zh-CN" dirty="0"/>
          </a:p>
          <a:p>
            <a:pPr lvl="1"/>
            <a:r>
              <a:rPr lang="zh-CN" altLang="en-US" dirty="0"/>
              <a:t>查询得到表项</a:t>
            </a:r>
            <a:endParaRPr lang="en-US" altLang="zh-CN" dirty="0"/>
          </a:p>
          <a:p>
            <a:pPr lvl="2"/>
            <a:r>
              <a:rPr lang="zh-CN" altLang="en-US" sz="1800" dirty="0"/>
              <a:t>包含</a:t>
            </a:r>
            <a:r>
              <a:rPr lang="en-US" altLang="zh-CN" sz="1800" dirty="0"/>
              <a:t>PFN</a:t>
            </a:r>
            <a:r>
              <a:rPr lang="zh-CN" altLang="en-US" sz="1800" dirty="0"/>
              <a:t>（物理页框号）</a:t>
            </a:r>
            <a:endParaRPr lang="en-US" altLang="zh-CN" sz="1800" dirty="0"/>
          </a:p>
          <a:p>
            <a:pPr lvl="1"/>
            <a:r>
              <a:rPr lang="zh-CN" altLang="en-US" sz="2000" dirty="0"/>
              <a:t>由硬件（</a:t>
            </a:r>
            <a:r>
              <a:rPr lang="en-US" altLang="zh-CN" sz="2000" dirty="0"/>
              <a:t>MMU</a:t>
            </a:r>
            <a:r>
              <a:rPr lang="zh-CN" altLang="en-US" sz="2000" dirty="0"/>
              <a:t>）完成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685BF-BE49-104B-95F0-41D5E94A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28" y="2942492"/>
            <a:ext cx="4037559" cy="34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005140-8FD8-5647-9969-984510B027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6" y="4049486"/>
            <a:ext cx="6191794" cy="25984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D82A03-E222-2148-A954-451B4F3430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7906" y="175780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进一步减小页表占用空间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应用大概率仅访问一部分内存空间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空间、时间局部性（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现象：页表中</a:t>
            </a:r>
            <a:r>
              <a:rPr kumimoji="1" lang="zh-CN" altLang="en-US" b="1" dirty="0"/>
              <a:t>大多数表项</a:t>
            </a:r>
            <a:r>
              <a:rPr kumimoji="1" lang="zh-CN" altLang="en-US" dirty="0"/>
              <a:t>不会用到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使用多级页表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*</a:t>
            </a:r>
            <a:r>
              <a:rPr kumimoji="1" lang="en-US" altLang="zh-CN" dirty="0"/>
              <a:t>4=36</a:t>
            </a:r>
            <a:r>
              <a:rPr kumimoji="1" lang="zh-CN" altLang="en-US" dirty="0"/>
              <a:t>位用于索引页表</a:t>
            </a:r>
            <a:endParaRPr kumimoji="1" lang="en-US" altLang="zh-CN" dirty="0"/>
          </a:p>
          <a:p>
            <a:r>
              <a:rPr kumimoji="1" lang="zh-CN" altLang="en-US" dirty="0"/>
              <a:t>访问权限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记录于页表项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5B0F91-D93B-EF4B-885D-DB78D00D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05" y="1079786"/>
            <a:ext cx="8372163" cy="574183"/>
          </a:xfrm>
        </p:spPr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066861-501D-6940-8CBB-D9618D8801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38786"/>
            <a:ext cx="8372163" cy="492149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实现硬件：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核心都有独立的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寄存器保存页表起始地址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Intel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/>
              <a:t>CR3</a:t>
            </a:r>
          </a:p>
          <a:p>
            <a:pPr lvl="2"/>
            <a:r>
              <a:rPr kumimoji="1" lang="en-US" altLang="zh-CN" sz="1800" b="1" dirty="0"/>
              <a:t>ARM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 err="1"/>
              <a:t>TTBRx_ELn</a:t>
            </a:r>
            <a:endParaRPr kumimoji="1" lang="en-US" altLang="zh-CN" sz="1800" b="1" dirty="0"/>
          </a:p>
          <a:p>
            <a:pPr lvl="1"/>
            <a:r>
              <a:rPr kumimoji="1" lang="zh-CN" altLang="en-US" dirty="0"/>
              <a:t>页表爬取器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Walker</a:t>
            </a:r>
          </a:p>
          <a:p>
            <a:pPr lvl="2"/>
            <a:r>
              <a:rPr kumimoji="1" lang="zh-CN" altLang="en-US" dirty="0"/>
              <a:t>快速查询页表，由硬件完成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检查权限，若发生非法访问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Exception</a:t>
            </a:r>
          </a:p>
          <a:p>
            <a:r>
              <a:rPr kumimoji="1" lang="zh-CN" altLang="en-US" dirty="0"/>
              <a:t>继续加快页表查询过程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TLB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MMU</a:t>
            </a:r>
            <a:r>
              <a:rPr kumimoji="1" lang="zh-CN" altLang="en-US" dirty="0"/>
              <a:t>缓存，缓存页表数据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EB3356-B7F4-A449-94DB-F5CB6C0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3DD58-18E4-7A46-8F9F-B9D809C4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003180"/>
            <a:ext cx="5270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CCCC2A-FF63-BB44-89B5-83C167636B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应用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的时间都用于地址翻译（</a:t>
            </a:r>
            <a:r>
              <a:rPr kumimoji="1" lang="en-US" altLang="zh-CN" dirty="0"/>
              <a:t>Communications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ACM</a:t>
            </a:r>
            <a:r>
              <a:rPr kumimoji="1" lang="zh-CN" altLang="en-US" dirty="0"/>
              <a:t> </a:t>
            </a:r>
            <a:r>
              <a:rPr kumimoji="1" lang="en-US" altLang="zh-CN" dirty="0"/>
              <a:t>1974’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大页加快地址翻译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降低页表层级（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层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扩大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覆盖范围</a:t>
            </a:r>
            <a:endParaRPr kumimoji="1" lang="en-US" altLang="zh-CN" dirty="0"/>
          </a:p>
          <a:p>
            <a:r>
              <a:rPr kumimoji="1" lang="zh-CN" altLang="en-US" dirty="0"/>
              <a:t>大页不够灵活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产生内存碎片（</a:t>
            </a:r>
            <a:r>
              <a:rPr kumimoji="1" lang="en-US" altLang="zh-CN" dirty="0"/>
              <a:t>Fragmentation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内存整理（</a:t>
            </a:r>
            <a:r>
              <a:rPr kumimoji="1" lang="en-US" altLang="zh-CN" dirty="0"/>
              <a:t>Compaction</a:t>
            </a:r>
            <a:r>
              <a:rPr kumimoji="1" lang="zh-CN" altLang="en-US" dirty="0"/>
              <a:t>）消耗</a:t>
            </a:r>
            <a:r>
              <a:rPr kumimoji="1" lang="en-US" altLang="zh-CN" dirty="0"/>
              <a:t>CPU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b="1" dirty="0"/>
              <a:t>解决方案：</a:t>
            </a:r>
            <a:r>
              <a:rPr kumimoji="1" lang="en-US" altLang="zh-CN" b="1" dirty="0"/>
              <a:t>Range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TLB</a:t>
            </a:r>
            <a:r>
              <a:rPr kumimoji="1" lang="zh-CN" altLang="en-US" b="1" dirty="0"/>
              <a:t> （</a:t>
            </a:r>
            <a:r>
              <a:rPr kumimoji="1" lang="en-US" altLang="zh-CN" b="1" dirty="0"/>
              <a:t>ISCA</a:t>
            </a:r>
            <a:r>
              <a:rPr kumimoji="1" lang="zh-CN" altLang="en-US" b="1" dirty="0"/>
              <a:t>‘</a:t>
            </a:r>
            <a:r>
              <a:rPr kumimoji="1" lang="en-US" altLang="zh-CN" b="1" dirty="0"/>
              <a:t>15</a:t>
            </a:r>
            <a:r>
              <a:rPr kumimoji="1" lang="zh-CN" altLang="en-US" b="1" dirty="0"/>
              <a:t>）</a:t>
            </a:r>
            <a:r>
              <a:rPr kumimoji="1" lang="en-US" altLang="zh-CN" b="1" baseline="30000" dirty="0"/>
              <a:t> [3]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页表项，翻译任意长区间内的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PA</a:t>
            </a:r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OS</a:t>
            </a:r>
            <a:r>
              <a:rPr kumimoji="1" lang="zh-CN" altLang="en-US" dirty="0"/>
              <a:t>探测内存区间，生成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表项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优于仅使用大页、不使用大页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AFD1FD-64E2-EE41-8419-7140B7A1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EDEBA-6426-0744-A379-66216438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2183423"/>
            <a:ext cx="4462362" cy="22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25EA7D-AA0B-4A48-B8D1-D7F7293754D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" y="4551901"/>
            <a:ext cx="8986763" cy="204203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8B5A483-01EE-D24C-B404-A6363774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A57E5C-F291-6740-8C37-C9B19CB0E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/>
          <a:stretch/>
        </p:blipFill>
        <p:spPr>
          <a:xfrm>
            <a:off x="0" y="1641233"/>
            <a:ext cx="9144000" cy="25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内存虚拟化简介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戚正伟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C8EA67-1D1B-664D-8AAA-62099FCB3D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2262789" y="1595354"/>
            <a:ext cx="4173180" cy="5065555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B70474E-D9AA-2949-9CEB-8F24121A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7F40A8-2AD9-454F-B44F-B06E98BFB3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不修改现有硬件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复用现有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为了翻译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b="1" dirty="0"/>
              <a:t>向</a:t>
            </a:r>
            <a:r>
              <a:rPr kumimoji="1" lang="en-US" altLang="zh-CN" b="1" dirty="0"/>
              <a:t>MMU</a:t>
            </a:r>
            <a:r>
              <a:rPr kumimoji="1" lang="zh-CN" altLang="en-US" b="1" dirty="0"/>
              <a:t>装入</a:t>
            </a:r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页表</a:t>
            </a:r>
            <a:endParaRPr kumimoji="1" lang="en-US" altLang="zh-CN" b="1" dirty="0"/>
          </a:p>
          <a:p>
            <a:r>
              <a:rPr kumimoji="1" lang="zh-CN" altLang="en-US" dirty="0"/>
              <a:t>不修改操作系统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截获</a:t>
            </a:r>
            <a:r>
              <a:rPr kumimoji="1" lang="en-US" altLang="zh-CN" dirty="0"/>
              <a:t>OS</a:t>
            </a:r>
            <a:r>
              <a:rPr kumimoji="1" lang="zh-CN" altLang="en-US" dirty="0"/>
              <a:t>修改页表（</a:t>
            </a:r>
            <a:r>
              <a:rPr kumimoji="1" lang="en-US" altLang="zh-CN" dirty="0"/>
              <a:t>VM-Exit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将</a:t>
            </a:r>
            <a:endParaRPr kumimoji="1" lang="en-US" altLang="zh-CN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GPA</a:t>
            </a:r>
          </a:p>
          <a:p>
            <a:pPr lvl="2"/>
            <a:r>
              <a:rPr kumimoji="1" lang="zh-CN" altLang="en-US" sz="1700" dirty="0"/>
              <a:t>转换为</a:t>
            </a:r>
            <a:endParaRPr kumimoji="1" lang="en-US" altLang="zh-CN" sz="1700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HPA</a:t>
            </a:r>
          </a:p>
          <a:p>
            <a:r>
              <a:rPr kumimoji="1" lang="zh-CN" altLang="en-US" dirty="0"/>
              <a:t>优点：不修改硬件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性能差，只对于很少修改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的应用有优势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内存占用大，存储大量重复的映射信息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ADB976-C3D5-5143-9886-4BDB688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85A71D-7F1E-8141-BCBB-15BB91BD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20" y="1685678"/>
            <a:ext cx="279095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影子页表计算过程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4D2889-3DD9-334E-B629-D13C19147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309039"/>
            <a:ext cx="6408712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9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55331-1149-134C-843E-66EB53FEE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1" y="1617070"/>
            <a:ext cx="8217877" cy="505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31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590A5E-21EC-C841-AC97-38F916541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观察：影子页表存在大量冗余信息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进程都对应一个页表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保存</a:t>
            </a:r>
            <a:r>
              <a:rPr kumimoji="1" lang="zh-CN" altLang="en-US" b="1" dirty="0"/>
              <a:t>重复的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信息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与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解耦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新增寄存器，供硬件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读取</a:t>
            </a:r>
            <a:endParaRPr kumimoji="1" lang="en-US" altLang="zh-CN" dirty="0"/>
          </a:p>
          <a:p>
            <a:r>
              <a:rPr kumimoji="1" lang="zh-CN" altLang="en-US" dirty="0"/>
              <a:t>两个页表完成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所有客户机进程共享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映射，由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GPA</a:t>
            </a:r>
          </a:p>
          <a:p>
            <a:r>
              <a:rPr kumimoji="1" lang="en-US" altLang="zh-CN" dirty="0"/>
              <a:t>Intel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EP</a:t>
            </a:r>
            <a:r>
              <a:rPr kumimoji="1" lang="en-US" altLang="zh-CN" dirty="0"/>
              <a:t>T</a:t>
            </a:r>
            <a:r>
              <a:rPr kumimoji="1" lang="zh-CN" altLang="en-US" dirty="0"/>
              <a:t>，起始地址：</a:t>
            </a:r>
            <a:r>
              <a:rPr kumimoji="1" lang="en-US" altLang="zh-CN" b="1" dirty="0"/>
              <a:t>EPTP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VMCS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r>
              <a:rPr kumimoji="1" lang="en-US" altLang="zh-CN" dirty="0"/>
              <a:t>AMD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NPT</a:t>
            </a:r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Stage-2</a:t>
            </a:r>
            <a:r>
              <a:rPr kumimoji="1" lang="zh-CN" altLang="en-US" b="1" dirty="0"/>
              <a:t> </a:t>
            </a:r>
            <a:r>
              <a:rPr kumimoji="1" lang="zh-CN" altLang="en-US" dirty="0"/>
              <a:t>页表，起始地址：</a:t>
            </a:r>
            <a:r>
              <a:rPr kumimoji="1" lang="en-US" altLang="zh-CN" b="1" dirty="0"/>
              <a:t>VTTBR_EL2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0C824B-6ECF-E449-BFE4-2FDAA625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</p:spTree>
    <p:extLst>
      <p:ext uri="{BB962C8B-B14F-4D97-AF65-F5344CB8AC3E}">
        <p14:creationId xmlns:p14="http://schemas.microsoft.com/office/powerpoint/2010/main" val="92975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29875A-03CA-AB4F-AEC4-B3B0E3D259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DF60EE-4E4F-CA41-82B6-BBD95E9A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F8FF8-F548-F245-A133-F862445956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9" y="1955309"/>
            <a:ext cx="7462402" cy="4046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0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F272FF-2F06-CE4E-9F4F-2746A3A06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为例：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，返回客户机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映射不缺失，则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无需退出</a:t>
            </a:r>
            <a:endParaRPr kumimoji="1" lang="en-US" altLang="zh-CN" dirty="0"/>
          </a:p>
          <a:p>
            <a:r>
              <a:rPr kumimoji="1" lang="zh-CN" altLang="en-US" dirty="0"/>
              <a:t>优点：减小内存占用、退出次数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24</a:t>
            </a:r>
            <a:r>
              <a:rPr kumimoji="1" lang="zh-CN" altLang="en-US" dirty="0"/>
              <a:t>次内存访问查询页表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24=5x5-1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33BC15-59B5-3B4F-B8FB-6FC83F48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31B93-22A8-004B-B365-46A13281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685678"/>
            <a:ext cx="4114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5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AE72B1B-987F-C643-9BE5-19132828D98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5878561"/>
              </p:ext>
            </p:extLst>
          </p:nvPr>
        </p:nvGraphicFramePr>
        <p:xfrm>
          <a:off x="1182744" y="1979837"/>
          <a:ext cx="6994721" cy="1570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8829">
                  <a:extLst>
                    <a:ext uri="{9D8B030D-6E8A-4147-A177-3AD203B41FA5}">
                      <a16:colId xmlns:a16="http://schemas.microsoft.com/office/drawing/2014/main" val="4142041910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4152791579"/>
                    </a:ext>
                  </a:extLst>
                </a:gridCol>
                <a:gridCol w="1192435">
                  <a:extLst>
                    <a:ext uri="{9D8B030D-6E8A-4147-A177-3AD203B41FA5}">
                      <a16:colId xmlns:a16="http://schemas.microsoft.com/office/drawing/2014/main" val="719185342"/>
                    </a:ext>
                  </a:extLst>
                </a:gridCol>
                <a:gridCol w="1426378">
                  <a:extLst>
                    <a:ext uri="{9D8B030D-6E8A-4147-A177-3AD203B41FA5}">
                      <a16:colId xmlns:a16="http://schemas.microsoft.com/office/drawing/2014/main" val="2474788268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2753681817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4294883741"/>
                    </a:ext>
                  </a:extLst>
                </a:gridCol>
              </a:tblGrid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对比项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硬件扩展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TLB</a:t>
                      </a:r>
                      <a:r>
                        <a:rPr lang="zh-CN" sz="1600">
                          <a:effectLst/>
                        </a:rPr>
                        <a:t>功能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查询访存次数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更改</a:t>
                      </a:r>
                      <a:r>
                        <a:rPr lang="en-US" sz="1600">
                          <a:effectLst/>
                        </a:rPr>
                        <a:t>GPT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内存占用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632450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无须退出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低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01489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需要退出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高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60315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是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无须退出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低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39570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8016A9E-3875-CF4D-9ADB-D8994EA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r>
              <a:rPr lang="en-US" altLang="zh-CN" baseline="30000" dirty="0"/>
              <a:t>*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10A263F-4325-0B45-A5BA-DBCE036EC927}"/>
              </a:ext>
            </a:extLst>
          </p:cNvPr>
          <p:cNvSpPr txBox="1">
            <a:spLocks/>
          </p:cNvSpPr>
          <p:nvPr/>
        </p:nvSpPr>
        <p:spPr>
          <a:xfrm>
            <a:off x="385918" y="376066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观察：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影子页表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写少性能好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扩展页表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写多性能好</a:t>
            </a:r>
            <a:endParaRPr kumimoji="1" lang="en-US" altLang="zh-CN" dirty="0"/>
          </a:p>
          <a:p>
            <a:r>
              <a:rPr kumimoji="1" lang="zh-CN" altLang="en-US" dirty="0"/>
              <a:t>取长补短：</a:t>
            </a:r>
            <a:r>
              <a:rPr kumimoji="1" lang="zh-CN" altLang="en-US" b="1" dirty="0"/>
              <a:t>敏捷页表 </a:t>
            </a:r>
            <a:r>
              <a:rPr kumimoji="1" lang="en-US" altLang="zh-CN" b="1" dirty="0"/>
              <a:t>(ISCA’16) </a:t>
            </a:r>
            <a:r>
              <a:rPr kumimoji="1" lang="en-US" altLang="zh-CN" b="1" baseline="30000" dirty="0"/>
              <a:t>[4]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写多的页表区域：保存</a:t>
            </a:r>
            <a:r>
              <a:rPr kumimoji="1" lang="en-US" altLang="zh-CN" dirty="0"/>
              <a:t>GPA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通过</a:t>
            </a:r>
            <a:r>
              <a:rPr kumimoji="1" lang="en-US" altLang="zh-CN" b="1" dirty="0"/>
              <a:t>EPT</a:t>
            </a:r>
            <a:r>
              <a:rPr kumimoji="1" lang="zh-CN" altLang="en-US" b="1" dirty="0"/>
              <a:t>进行翻译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写少的页表区域：保存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只读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CB850E-31B2-FF43-A40A-BCE14788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85" y="3685500"/>
            <a:ext cx="4821115" cy="13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5DD21A-5B03-4847-B07F-3B8F4445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927386"/>
            <a:ext cx="2518807" cy="574183"/>
          </a:xfrm>
        </p:spPr>
        <p:txBody>
          <a:bodyPr/>
          <a:lstStyle/>
          <a:p>
            <a:r>
              <a:rPr lang="zh-CN" altLang="zh-CN" dirty="0"/>
              <a:t>敏捷页表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55B9DE-76B3-EA4A-A7E7-D4857661629F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31" y="0"/>
            <a:ext cx="5673969" cy="671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2FF8C-7DC5-0142-8DCE-039993E4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868"/>
            <a:ext cx="4388977" cy="2277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70FFA2-8D1F-924D-BC26-8BCEA7AC1B17}"/>
              </a:ext>
            </a:extLst>
          </p:cNvPr>
          <p:cNvSpPr txBox="1"/>
          <p:nvPr/>
        </p:nvSpPr>
        <p:spPr>
          <a:xfrm>
            <a:off x="0" y="41811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影子、扩展页表状态机</a:t>
            </a:r>
          </a:p>
        </p:txBody>
      </p:sp>
    </p:spTree>
    <p:extLst>
      <p:ext uri="{BB962C8B-B14F-4D97-AF65-F5344CB8AC3E}">
        <p14:creationId xmlns:p14="http://schemas.microsoft.com/office/powerpoint/2010/main" val="118881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08727C-758E-5341-8A8A-8EC7297B2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1872" y="1818806"/>
            <a:ext cx="8372163" cy="4921498"/>
          </a:xfrm>
        </p:spPr>
        <p:txBody>
          <a:bodyPr/>
          <a:lstStyle/>
          <a:p>
            <a:r>
              <a:rPr kumimoji="1" lang="en-US" altLang="zh-CN" dirty="0"/>
              <a:t>(a)</a:t>
            </a:r>
            <a:r>
              <a:rPr kumimoji="1" lang="zh-CN" altLang="en-US" dirty="0"/>
              <a:t> 不开启大页</a:t>
            </a:r>
            <a:endParaRPr kumimoji="1" lang="en-US" altLang="zh-CN" dirty="0"/>
          </a:p>
          <a:p>
            <a:r>
              <a:rPr kumimoji="1" lang="en-US" altLang="zh-CN" dirty="0"/>
              <a:t>(b)</a:t>
            </a:r>
            <a:r>
              <a:rPr kumimoji="1" lang="zh-CN" altLang="en-US" dirty="0"/>
              <a:t> 开启宿主机大页</a:t>
            </a:r>
            <a:endParaRPr kumimoji="1" lang="en-US" altLang="zh-CN" dirty="0"/>
          </a:p>
          <a:p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单层抽象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扩展页表</a:t>
            </a:r>
            <a:endParaRPr kumimoji="1" lang="en-US" altLang="zh-CN" dirty="0"/>
          </a:p>
          <a:p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影子页表</a:t>
            </a:r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敏捷页表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436585-09CA-2D47-9781-7720E24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7CEE3-D042-8D42-A5BF-6A7EECD8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5122985" cy="51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72B21E-0707-9B4E-9AD7-7B41A1300C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b="1" dirty="0"/>
              <a:t>直接映射（</a:t>
            </a:r>
            <a:r>
              <a:rPr kumimoji="1" lang="en-US" altLang="zh-CN" b="1" dirty="0"/>
              <a:t>Direct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Paging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目的：优化性能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取消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客户机直接管理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en-US" altLang="zh-CN" dirty="0" err="1"/>
              <a:t>Hypercall</a:t>
            </a:r>
            <a:r>
              <a:rPr kumimoji="1" lang="zh-CN" altLang="en-US" dirty="0"/>
              <a:t>向宿主机申请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性能优越，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对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软硬件结构简单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需要修改客户机</a:t>
            </a:r>
            <a:r>
              <a:rPr kumimoji="1" lang="en-US" altLang="zh-CN" dirty="0"/>
              <a:t>OS</a:t>
            </a:r>
          </a:p>
          <a:p>
            <a:pPr lvl="1"/>
            <a:r>
              <a:rPr kumimoji="1" lang="zh-CN" altLang="en-US" dirty="0"/>
              <a:t>直接使用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，存在安全漏洞（</a:t>
            </a:r>
            <a:r>
              <a:rPr kumimoji="1" lang="en-US" altLang="zh-CN" dirty="0" err="1"/>
              <a:t>rowhammer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CFEFB5-8072-8C4C-88E7-6A9851D6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双层抽象的优化：</a:t>
            </a:r>
            <a:r>
              <a:rPr kumimoji="1" lang="en-US" altLang="zh-CN" dirty="0"/>
              <a:t> Direct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3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DD4885-B90D-4C40-B394-5F0D38E04C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内存热插拔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目的：扩大客户机的最大物理内存、在客户机间平衡内存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重用</a:t>
            </a:r>
            <a:r>
              <a:rPr kumimoji="1" lang="en-US" altLang="zh-CN" dirty="0"/>
              <a:t>OS</a:t>
            </a:r>
            <a:r>
              <a:rPr kumimoji="1" lang="zh-CN" altLang="en-US" dirty="0"/>
              <a:t>对内存硬件的热插拔支持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缺点：粒度大（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128MiB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优点：没有内存碎片</a:t>
            </a:r>
            <a:endParaRPr kumimoji="1" lang="en-US" altLang="zh-CN" dirty="0"/>
          </a:p>
          <a:p>
            <a:r>
              <a:rPr kumimoji="1" lang="zh-CN" altLang="en-US" dirty="0"/>
              <a:t>内存气球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目的：回收客户机空闲内存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客户机使用</a:t>
            </a:r>
            <a:r>
              <a:rPr kumimoji="1" lang="en-US" altLang="zh-CN" dirty="0" err="1"/>
              <a:t>alloc_pages</a:t>
            </a:r>
            <a:r>
              <a:rPr kumimoji="1" lang="zh-CN" altLang="en-US" dirty="0"/>
              <a:t>分配客户机不使用的物理页，通过</a:t>
            </a:r>
            <a:r>
              <a:rPr kumimoji="1" lang="en-US" altLang="zh-CN" dirty="0" err="1"/>
              <a:t>Hypercall</a:t>
            </a:r>
            <a:r>
              <a:rPr kumimoji="1" lang="zh-CN" altLang="en-US" dirty="0"/>
              <a:t>返还给宿主机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优点：粒度小，获得客户机语义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缺点：造成内存碎片，且不能扩展虚拟机内存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7EF862-3B3A-B845-AF6F-FB062E85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974279"/>
            <a:ext cx="8850923" cy="574183"/>
          </a:xfrm>
        </p:spPr>
        <p:txBody>
          <a:bodyPr/>
          <a:lstStyle/>
          <a:p>
            <a:r>
              <a:rPr kumimoji="1" lang="zh-CN" altLang="en-US" dirty="0"/>
              <a:t>双层抽象的优化：内存热插拔和内存气球</a:t>
            </a:r>
          </a:p>
        </p:txBody>
      </p:sp>
    </p:spTree>
    <p:extLst>
      <p:ext uri="{BB962C8B-B14F-4D97-AF65-F5344CB8AC3E}">
        <p14:creationId xmlns:p14="http://schemas.microsoft.com/office/powerpoint/2010/main" val="313697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42099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422A17-ABB7-A941-A190-4C46877186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基本原理：使用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分配宿主机虚拟内存，供客户及使用</a:t>
            </a:r>
            <a:endParaRPr kumimoji="1" lang="en-US" altLang="zh-CN" dirty="0"/>
          </a:p>
          <a:p>
            <a:r>
              <a:rPr kumimoji="1" lang="zh-CN" altLang="en-US" dirty="0"/>
              <a:t>保存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返回的指针：</a:t>
            </a:r>
            <a:r>
              <a:rPr kumimoji="1" lang="en-US" altLang="zh-CN" dirty="0" err="1"/>
              <a:t>RAMBlock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ram_addr_t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类型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host</a:t>
            </a:r>
            <a:r>
              <a:rPr kumimoji="1" lang="zh-CN" altLang="en-US" dirty="0"/>
              <a:t>：</a:t>
            </a:r>
            <a:r>
              <a:rPr kumimoji="1" lang="zh-CN" altLang="en-US" b="1" dirty="0"/>
              <a:t>保存</a:t>
            </a:r>
            <a:r>
              <a:rPr kumimoji="1" lang="en-US" altLang="zh-CN" b="1" dirty="0" err="1"/>
              <a:t>mmap</a:t>
            </a:r>
            <a:r>
              <a:rPr kumimoji="1" lang="zh-CN" altLang="en-US" b="1" dirty="0"/>
              <a:t>返回指针（</a:t>
            </a:r>
            <a:r>
              <a:rPr kumimoji="1" lang="en-US" altLang="zh-CN" b="1" dirty="0"/>
              <a:t>HVA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943D69-B205-154D-966D-13321504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EBD87-9AE9-0544-904F-C80B03EBD0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" y="3765788"/>
            <a:ext cx="8372162" cy="3004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72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D167B4-B1F1-104F-B44A-3A53085F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C3DA7739-8D2F-D84F-AD4C-81500016245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0645405"/>
              </p:ext>
            </p:extLst>
          </p:nvPr>
        </p:nvGraphicFramePr>
        <p:xfrm>
          <a:off x="494024" y="2431676"/>
          <a:ext cx="8134161" cy="3452045"/>
        </p:xfrm>
        <a:graphic>
          <a:graphicData uri="http://schemas.openxmlformats.org/drawingml/2006/table">
            <a:tbl>
              <a:tblPr firstRow="1" firstCol="1" bandRow="1"/>
              <a:tblGrid>
                <a:gridCol w="8134161">
                  <a:extLst>
                    <a:ext uri="{9D8B030D-6E8A-4147-A177-3AD203B41FA5}">
                      <a16:colId xmlns:a16="http://schemas.microsoft.com/office/drawing/2014/main" val="2694204493"/>
                    </a:ext>
                  </a:extLst>
                </a:gridCol>
              </a:tblGrid>
              <a:tr h="22102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ram_addr.h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816113"/>
                  </a:ext>
                </a:extLst>
              </a:tr>
              <a:tr h="323102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uint8_t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host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宿主机虚拟地址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HVA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客户机物理地址相关数据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offset;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used_length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max_length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QLIST_ENTRY(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next;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ram_list.blocks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中的下一个元素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bmap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脏页位图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1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8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D4AA89-FB45-7B47-B3B1-AE4B3A999A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" y="1627063"/>
            <a:ext cx="426554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发出的访存指令也可访问设备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MMIO</a:t>
            </a:r>
          </a:p>
          <a:p>
            <a:r>
              <a:rPr kumimoji="1" lang="zh-CN" altLang="en-US" dirty="0"/>
              <a:t>也存在</a:t>
            </a:r>
            <a:r>
              <a:rPr kumimoji="1" lang="en-US" altLang="zh-CN" dirty="0"/>
              <a:t>PIO</a:t>
            </a:r>
            <a:r>
              <a:rPr kumimoji="1" lang="zh-CN" altLang="en-US" dirty="0"/>
              <a:t>指令，需要新的地址空间</a:t>
            </a:r>
            <a:endParaRPr kumimoji="1" lang="en-US" altLang="zh-CN" dirty="0"/>
          </a:p>
          <a:p>
            <a:r>
              <a:rPr kumimoji="1" lang="zh-CN" altLang="en-US" dirty="0"/>
              <a:t>为了模拟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PIO</a:t>
            </a:r>
            <a:r>
              <a:rPr kumimoji="1" lang="zh-CN" altLang="en-US" dirty="0"/>
              <a:t>的行为，需要在</a:t>
            </a:r>
            <a:r>
              <a:rPr kumimoji="1" lang="en-US" altLang="zh-CN" dirty="0" err="1"/>
              <a:t>RAMBlock</a:t>
            </a:r>
            <a:r>
              <a:rPr kumimoji="1" lang="zh-CN" altLang="en-US" dirty="0"/>
              <a:t>上再封装一层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MemoryRegion</a:t>
            </a:r>
            <a:endParaRPr kumimoji="1" lang="en-US" altLang="zh-CN" dirty="0"/>
          </a:p>
          <a:p>
            <a:r>
              <a:rPr kumimoji="1" lang="en-US" altLang="zh-CN" dirty="0" err="1"/>
              <a:t>MemoryRegion</a:t>
            </a:r>
            <a:r>
              <a:rPr kumimoji="1" lang="zh-CN" altLang="en-US" dirty="0"/>
              <a:t>分类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MMIO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别名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容器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16B5A8-3837-B447-ABAB-755E2053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837228"/>
            <a:ext cx="8372163" cy="574183"/>
          </a:xfrm>
        </p:spPr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1DF5C-6E81-DD4B-818D-B6588CB69A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8" y="3704492"/>
            <a:ext cx="5111260" cy="3059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11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3547982-9C5A-BC45-881E-5978FAA77DF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00959795"/>
              </p:ext>
            </p:extLst>
          </p:nvPr>
        </p:nvGraphicFramePr>
        <p:xfrm>
          <a:off x="297995" y="2232569"/>
          <a:ext cx="8548009" cy="3730062"/>
        </p:xfrm>
        <a:graphic>
          <a:graphicData uri="http://schemas.openxmlformats.org/drawingml/2006/table">
            <a:tbl>
              <a:tblPr firstRow="1" firstCol="1" bandRow="1"/>
              <a:tblGrid>
                <a:gridCol w="8548009">
                  <a:extLst>
                    <a:ext uri="{9D8B030D-6E8A-4147-A177-3AD203B41FA5}">
                      <a16:colId xmlns:a16="http://schemas.microsoft.com/office/drawing/2014/main" val="1386761381"/>
                    </a:ext>
                  </a:extLst>
                </a:gridCol>
              </a:tblGrid>
              <a:tr h="14441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980779"/>
                  </a:ext>
                </a:extLst>
              </a:tr>
              <a:tr h="35172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bool ram;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是否是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RB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const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回调函数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*container, *alias;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指向容器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、别名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alt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(*read)(void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(*write)(void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uint64_t data,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694084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9F9D07A0-A818-3D44-8048-CCF7B257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67080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7070E-D3D2-8142-B7D5-6AD45DE3160C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3" y="832338"/>
            <a:ext cx="7209693" cy="5804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5D11C81-7A4F-314B-AA40-C9D5DA7B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</a:t>
            </a:r>
            <a:r>
              <a:rPr lang="zh-CN" altLang="en-US" dirty="0"/>
              <a:t>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DD34CC-508F-454B-98C8-EABA897B1222}"/>
              </a:ext>
            </a:extLst>
          </p:cNvPr>
          <p:cNvSpPr txBox="1"/>
          <p:nvPr/>
        </p:nvSpPr>
        <p:spPr>
          <a:xfrm>
            <a:off x="6389076" y="1946031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树状结构</a:t>
            </a:r>
            <a:endParaRPr kumimoji="1" lang="en-US" altLang="zh-CN" b="1" dirty="0"/>
          </a:p>
          <a:p>
            <a:r>
              <a:rPr kumimoji="1" lang="zh-CN" altLang="en-US" b="1" dirty="0"/>
              <a:t>模拟总线、内存控制器</a:t>
            </a:r>
          </a:p>
        </p:txBody>
      </p:sp>
    </p:spTree>
    <p:extLst>
      <p:ext uri="{BB962C8B-B14F-4D97-AF65-F5344CB8AC3E}">
        <p14:creationId xmlns:p14="http://schemas.microsoft.com/office/powerpoint/2010/main" val="40938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34E6EC-3FAD-B64A-B74D-0A2E06AF3A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需要</a:t>
            </a:r>
            <a:r>
              <a:rPr kumimoji="1" lang="zh-CN" altLang="en-US" b="1" dirty="0"/>
              <a:t>区分</a:t>
            </a:r>
            <a:r>
              <a:rPr kumimoji="1" lang="en-US" altLang="zh-CN" b="1" dirty="0"/>
              <a:t>MMIO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RAM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vs.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PIO</a:t>
            </a:r>
            <a:r>
              <a:rPr kumimoji="1" lang="zh-CN" altLang="en-US" dirty="0"/>
              <a:t>的地址空间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MemoryRegion</a:t>
            </a:r>
            <a:r>
              <a:rPr kumimoji="1" lang="zh-CN" altLang="en-US" dirty="0"/>
              <a:t>树的基础上进一步封装</a:t>
            </a:r>
            <a:endParaRPr kumimoji="1" lang="en-US" altLang="zh-CN" dirty="0"/>
          </a:p>
          <a:p>
            <a:r>
              <a:rPr kumimoji="1" lang="en-US" altLang="zh-CN" dirty="0" err="1"/>
              <a:t>AddressSpace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DFE200-9CA0-B742-AFB2-7200BC12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498060-FE5D-1942-B8CE-3C9602A3D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94583"/>
              </p:ext>
            </p:extLst>
          </p:nvPr>
        </p:nvGraphicFramePr>
        <p:xfrm>
          <a:off x="494024" y="3429000"/>
          <a:ext cx="7594899" cy="2831123"/>
        </p:xfrm>
        <a:graphic>
          <a:graphicData uri="http://schemas.openxmlformats.org/drawingml/2006/table">
            <a:tbl>
              <a:tblPr firstRow="1" firstCol="1" bandRow="1"/>
              <a:tblGrid>
                <a:gridCol w="7594899">
                  <a:extLst>
                    <a:ext uri="{9D8B030D-6E8A-4147-A177-3AD203B41FA5}">
                      <a16:colId xmlns:a16="http://schemas.microsoft.com/office/drawing/2014/main" val="4113524518"/>
                    </a:ext>
                  </a:extLst>
                </a:gridCol>
              </a:tblGrid>
              <a:tr h="216886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60295"/>
                  </a:ext>
                </a:extLst>
              </a:tr>
              <a:tr h="261423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描述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的映射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9235"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*root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根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当前的扁平视图，在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address_space_update_topology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时作为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old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比较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FlatView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current_map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listener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链表，在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的拓扑结构被更改时调用，按照优先级排列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QTAILQ_HEAD(,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MemoryListener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listeners;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QTAILQ_ENTRY(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address_spaces_link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全局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7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7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BEBD33-AE0A-3549-9924-AC9917E4B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AddressSpace</a:t>
            </a:r>
            <a:r>
              <a:rPr kumimoji="1" lang="zh-CN" altLang="en-US" dirty="0"/>
              <a:t>的任务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树状结构转化为线性结构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目的：方便内存向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进行注册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给定一个</a:t>
            </a:r>
            <a:r>
              <a:rPr kumimoji="1" lang="en-US" altLang="zh-CN" b="1" dirty="0" err="1"/>
              <a:t>hwaddr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），迅速找到对应的</a:t>
            </a:r>
            <a:r>
              <a:rPr kumimoji="1" lang="en-US" altLang="zh-CN" b="1" dirty="0" err="1"/>
              <a:t>MemoryRegion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目的：方面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进行设备模拟</a:t>
            </a:r>
            <a:endParaRPr kumimoji="1" lang="en-US" altLang="zh-CN" dirty="0"/>
          </a:p>
          <a:p>
            <a:r>
              <a:rPr kumimoji="1" lang="en-US" altLang="zh-CN" dirty="0"/>
              <a:t>MMIO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address_space_memory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system_memory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r>
              <a:rPr kumimoji="1" lang="en-US" altLang="zh-CN" dirty="0"/>
              <a:t>PIO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address_space_io</a:t>
            </a:r>
            <a:r>
              <a:rPr kumimoji="1" lang="en-US" altLang="zh-CN" dirty="0"/>
              <a:t> 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system_io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详见</a:t>
            </a:r>
            <a:r>
              <a:rPr kumimoji="1" lang="en-US" altLang="zh-CN" b="1" dirty="0">
                <a:solidFill>
                  <a:srgbClr val="FF0000"/>
                </a:solidFill>
              </a:rPr>
              <a:t>QEMU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v4.1.1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6C9706-00D7-8C40-9DFA-13E0F3BC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420799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08812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91DAC63-917B-3045-B64B-45052390EB7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89427566"/>
              </p:ext>
            </p:extLst>
          </p:nvPr>
        </p:nvGraphicFramePr>
        <p:xfrm>
          <a:off x="494024" y="1819433"/>
          <a:ext cx="8286561" cy="3662490"/>
        </p:xfrm>
        <a:graphic>
          <a:graphicData uri="http://schemas.openxmlformats.org/drawingml/2006/table">
            <a:tbl>
              <a:tblPr firstRow="1" firstCol="1" bandRow="1"/>
              <a:tblGrid>
                <a:gridCol w="8286561">
                  <a:extLst>
                    <a:ext uri="{9D8B030D-6E8A-4147-A177-3AD203B41FA5}">
                      <a16:colId xmlns:a16="http://schemas.microsoft.com/office/drawing/2014/main" val="307155254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56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树根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初始化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，名称为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name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*root,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	const char *name);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读写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，数据位置为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，长度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，其他参数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MemTxResult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uint8_t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addr,addr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+*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段映射到一个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处，并返回该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20478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4D69625A-48CD-F94D-A63D-128A9946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366260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1D53AE-AFAE-2347-AF7C-3BC41AB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37AD9E-61EF-B946-90AA-B77A6D9194E0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58" y="1697648"/>
            <a:ext cx="6414294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08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B40F91-9AE1-8C49-93EC-35185CF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6CA9449-EE49-7D44-A25E-C7C3F4478EC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44694827"/>
              </p:ext>
            </p:extLst>
          </p:nvPr>
        </p:nvGraphicFramePr>
        <p:xfrm>
          <a:off x="1162974" y="2323526"/>
          <a:ext cx="7034262" cy="2658782"/>
        </p:xfrm>
        <a:graphic>
          <a:graphicData uri="http://schemas.openxmlformats.org/drawingml/2006/table">
            <a:tbl>
              <a:tblPr firstRow="1" firstCol="1" bandRow="1"/>
              <a:tblGrid>
                <a:gridCol w="7034262">
                  <a:extLst>
                    <a:ext uri="{9D8B030D-6E8A-4147-A177-3AD203B41FA5}">
                      <a16:colId xmlns:a16="http://schemas.microsoft.com/office/drawing/2014/main" val="23907367"/>
                    </a:ext>
                  </a:extLst>
                </a:gridCol>
              </a:tblGrid>
              <a:tr h="230272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Physical Machine Terminal 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758078"/>
                  </a:ext>
                </a:extLst>
              </a:tr>
              <a:tr h="24285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sudo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./qemu-4.1.1/x86_64-softmmu/qemu-system-x86_64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-m 4096 -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smp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2 -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host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--enable-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-monitor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stdio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=0 -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 4.1.1 monitor - type 'help' for more information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VNC server running on 127.0.0.1:5900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1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info </a:t>
                      </a:r>
                      <a:r>
                        <a:rPr lang="en-US" altLang="zh-CN" sz="16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mtree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5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7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46A0DF2-9B7B-BB4A-BE91-860474CAB4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" y="1685925"/>
            <a:ext cx="7737016" cy="492125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430894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E1EAFB-0538-A145-AC17-BE8D4BF02E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49DD4D-96DF-3E44-98CB-B8084AE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7" y="1685678"/>
            <a:ext cx="6141305" cy="49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0F57BA9-F3BA-1548-8633-F8346FD84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作用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</a:t>
            </a:r>
            <a:r>
              <a:rPr kumimoji="1" lang="en-US" altLang="zh-CN" dirty="0" err="1"/>
              <a:t>ioctl</a:t>
            </a:r>
            <a:r>
              <a:rPr kumimoji="1" lang="zh-CN" altLang="en-US" dirty="0"/>
              <a:t>系统调用接口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添加一段内存到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2"/>
            <a:r>
              <a:rPr kumimoji="1" lang="en-US" altLang="zh-CN" sz="1800" b="1" dirty="0" err="1"/>
              <a:t>kvm_userspace_memory_region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(QEMU)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 err="1"/>
              <a:t>kvm_memory_slot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(KVM)</a:t>
            </a:r>
          </a:p>
          <a:p>
            <a:pPr lvl="1"/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EPTP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D06868-DD30-B541-86BA-2CCC9F5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：注册</a:t>
            </a:r>
            <a:r>
              <a:rPr kumimoji="1" lang="en-US" altLang="zh-CN" dirty="0" err="1"/>
              <a:t>memslot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E9CBEE2-578B-5341-8E10-D1865C374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7350"/>
              </p:ext>
            </p:extLst>
          </p:nvPr>
        </p:nvGraphicFramePr>
        <p:xfrm>
          <a:off x="494024" y="3873659"/>
          <a:ext cx="7943534" cy="2430399"/>
        </p:xfrm>
        <a:graphic>
          <a:graphicData uri="http://schemas.openxmlformats.org/drawingml/2006/table">
            <a:tbl>
              <a:tblPr firstRow="1" firstCol="1" bandRow="1"/>
              <a:tblGrid>
                <a:gridCol w="7943534">
                  <a:extLst>
                    <a:ext uri="{9D8B030D-6E8A-4147-A177-3AD203B41FA5}">
                      <a16:colId xmlns:a16="http://schemas.microsoft.com/office/drawing/2014/main" val="3611686891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linux-4.19.0/include/linux/kvm_host.h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75665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base_gfn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npages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slot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的大小，单位是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4KB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的页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userspace_addr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[KVM_MEM_SLOTS_NUM];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__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rcu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[KVM_ADDRESS_SPACE_NUM];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两个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b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</a:b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31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75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858DF5-B3F9-9F4D-BCC8-2637DCD20C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维护一个虚拟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虚拟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维护所有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struct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kvm_mmu_page</a:t>
            </a:r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页表页信息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Root</a:t>
            </a:r>
            <a:r>
              <a:rPr kumimoji="1" lang="zh-CN" altLang="en-US" sz="1800" dirty="0"/>
              <a:t>保存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起始地址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页表页缓存池，分配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页时能快速完成分配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处理</a:t>
            </a:r>
            <a:r>
              <a:rPr kumimoji="1" lang="en-US" altLang="zh-CN" dirty="0"/>
              <a:t>EPT</a:t>
            </a:r>
            <a:r>
              <a:rPr kumimoji="1" lang="zh-CN" altLang="en-US" dirty="0"/>
              <a:t>缺页</a:t>
            </a:r>
            <a:endParaRPr kumimoji="1" lang="en-US" altLang="zh-CN" dirty="0"/>
          </a:p>
          <a:p>
            <a:pPr lvl="2"/>
            <a:r>
              <a:rPr kumimoji="1" lang="en-US" altLang="zh-CN" sz="1800" dirty="0" err="1"/>
              <a:t>mmu</a:t>
            </a:r>
            <a:r>
              <a:rPr kumimoji="1" lang="en-US" altLang="zh-CN" sz="1800" dirty="0"/>
              <a:t>-&gt;</a:t>
            </a:r>
            <a:r>
              <a:rPr kumimoji="1" lang="en-US" altLang="zh-CN" sz="1800" dirty="0" err="1"/>
              <a:t>page_fault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tdp_page_fault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0CBE744-F147-5141-A5C5-7664BDA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032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664BB2-601A-2B4E-8907-C96EB63D48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DD3FB7-0193-984C-86D3-BF32EE7C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44F8C-7C6B-7649-9FF3-CE27494EE2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41" y="46892"/>
            <a:ext cx="6105281" cy="676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008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ABAF81-E645-7041-B254-13E29096F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页表页维护元数据</a:t>
            </a:r>
            <a:endParaRPr kumimoji="1" lang="en-US" altLang="zh-CN" dirty="0"/>
          </a:p>
          <a:p>
            <a:r>
              <a:rPr kumimoji="1" lang="zh-CN" altLang="en-US" dirty="0"/>
              <a:t>目的：方便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软件查找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页表页、修改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r>
              <a:rPr kumimoji="1" lang="en-US" altLang="zh-CN" dirty="0"/>
              <a:t>struct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kvm_mmu_page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spt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页表页的</a:t>
            </a:r>
            <a:r>
              <a:rPr kumimoji="1" lang="en-US" altLang="zh-CN" dirty="0"/>
              <a:t>HVA</a:t>
            </a:r>
          </a:p>
          <a:p>
            <a:pPr lvl="1"/>
            <a:r>
              <a:rPr kumimoji="1" lang="en-US" altLang="zh-CN" dirty="0"/>
              <a:t>link:</a:t>
            </a:r>
            <a:r>
              <a:rPr kumimoji="1" lang="zh-CN" altLang="en-US" dirty="0"/>
              <a:t> 活跃链表中的节点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hash_link</a:t>
            </a:r>
            <a:r>
              <a:rPr kumimoji="1" lang="en-US" altLang="zh-CN" dirty="0"/>
              <a:t>:</a:t>
            </a:r>
            <a:r>
              <a:rPr kumimoji="1" lang="zh-CN" altLang="en-US" dirty="0"/>
              <a:t> 哈希表中的节点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0D4369-C4E4-3D43-A782-EB230FB0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页表页元数据保存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AA685D1-B288-D845-84BC-F33810D26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07449"/>
              </p:ext>
            </p:extLst>
          </p:nvPr>
        </p:nvGraphicFramePr>
        <p:xfrm>
          <a:off x="1089338" y="4641581"/>
          <a:ext cx="7181533" cy="1832992"/>
        </p:xfrm>
        <a:graphic>
          <a:graphicData uri="http://schemas.openxmlformats.org/drawingml/2006/table">
            <a:tbl>
              <a:tblPr firstRow="1" firstCol="1" bandRow="1"/>
              <a:tblGrid>
                <a:gridCol w="7181533">
                  <a:extLst>
                    <a:ext uri="{9D8B030D-6E8A-4147-A177-3AD203B41FA5}">
                      <a16:colId xmlns:a16="http://schemas.microsoft.com/office/drawing/2014/main" val="10316075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linux-4.19.0/arch/x86/include/asm/kvm_host.h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1301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页表页描述结构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list_head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link; 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active_mmu_pages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hlist_node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hash_link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哈希表中的节点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union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kvm_mmu_page_role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role;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页表页的属性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页表页的宿主机虚拟地址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kvm_rmap_head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parent_ptes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指向此页表页的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mmu_valid_gen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此页表页版本号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52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84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203EE5-9590-AD4C-AD4C-759BD2849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维护主要时机：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lvl="1"/>
            <a:r>
              <a:rPr kumimoji="1" lang="zh-CN" altLang="en-US" dirty="0"/>
              <a:t>类似于物理机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处理</a:t>
            </a:r>
            <a:endParaRPr kumimoji="1" lang="en-US" altLang="zh-CN" dirty="0"/>
          </a:p>
          <a:p>
            <a:r>
              <a:rPr kumimoji="1" lang="zh-CN" altLang="en-US" dirty="0"/>
              <a:t>主要任务：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分配宿主机物理内存（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建立好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的映射，填入</a:t>
            </a:r>
            <a:r>
              <a:rPr kumimoji="1" lang="en-US" altLang="zh-CN" dirty="0"/>
              <a:t>EPT</a:t>
            </a:r>
          </a:p>
          <a:p>
            <a:pPr lvl="1"/>
            <a:r>
              <a:rPr kumimoji="1" lang="zh-CN" altLang="en-US" dirty="0"/>
              <a:t>返回客户机继续执行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获取引发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 err="1"/>
              <a:t>exit_qualification</a:t>
            </a:r>
            <a:r>
              <a:rPr kumimoji="1" lang="zh-CN" altLang="en-US" dirty="0"/>
              <a:t>读取</a:t>
            </a:r>
            <a:r>
              <a:rPr kumimoji="1" lang="en-US" altLang="zh-CN" dirty="0"/>
              <a:t>GPA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19918E-D299-D84B-86F4-24A8A573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页表页维护</a:t>
            </a:r>
          </a:p>
        </p:txBody>
      </p:sp>
    </p:spTree>
    <p:extLst>
      <p:ext uri="{BB962C8B-B14F-4D97-AF65-F5344CB8AC3E}">
        <p14:creationId xmlns:p14="http://schemas.microsoft.com/office/powerpoint/2010/main" val="17971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访存指令</a:t>
            </a:r>
            <a:endParaRPr kumimoji="1" lang="en-US" altLang="zh-CN" b="1" dirty="0"/>
          </a:p>
          <a:p>
            <a:pPr lvl="1"/>
            <a:r>
              <a:rPr kumimoji="1" lang="en-US" altLang="zh-CN" dirty="0" err="1"/>
              <a:t>movq</a:t>
            </a:r>
            <a:r>
              <a:rPr kumimoji="1" lang="en-US" altLang="zh-CN" dirty="0"/>
              <a:t> %</a:t>
            </a:r>
            <a:r>
              <a:rPr kumimoji="1" lang="en-US" altLang="zh-CN" dirty="0" err="1"/>
              <a:t>rax</a:t>
            </a:r>
            <a:r>
              <a:rPr kumimoji="1" lang="en-US" altLang="zh-CN" dirty="0"/>
              <a:t>, (%</a:t>
            </a:r>
            <a:r>
              <a:rPr kumimoji="1" lang="en-US" altLang="zh-CN" dirty="0" err="1"/>
              <a:t>rbx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随机访问存储器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</a:p>
          <a:p>
            <a:pPr lvl="1"/>
            <a:r>
              <a:rPr kumimoji="1" lang="zh-CN" altLang="en-US" dirty="0"/>
              <a:t>分为</a:t>
            </a:r>
            <a:r>
              <a:rPr kumimoji="1" lang="en-US" altLang="zh-CN" dirty="0"/>
              <a:t>DRAM(</a:t>
            </a:r>
            <a:r>
              <a:rPr kumimoji="1" lang="zh-CN" altLang="en-US" dirty="0"/>
              <a:t>主存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SRAM(Cache)</a:t>
            </a:r>
          </a:p>
          <a:p>
            <a:pPr lvl="1"/>
            <a:r>
              <a:rPr kumimoji="1" lang="zh-CN" altLang="en-US" dirty="0"/>
              <a:t>发送物理</a:t>
            </a:r>
            <a:r>
              <a:rPr kumimoji="1" lang="zh-CN" altLang="en-US" b="1" dirty="0"/>
              <a:t>地址</a:t>
            </a:r>
            <a:r>
              <a:rPr kumimoji="1" lang="zh-CN" altLang="en-US" dirty="0"/>
              <a:t>，返回对应</a:t>
            </a:r>
            <a:r>
              <a:rPr kumimoji="1" lang="zh-CN" altLang="en-US" b="1" dirty="0"/>
              <a:t>数据</a:t>
            </a:r>
            <a:endParaRPr kumimoji="1" lang="en-US" altLang="zh-CN" b="1" dirty="0"/>
          </a:p>
          <a:p>
            <a:r>
              <a:rPr kumimoji="1" lang="zh-CN" altLang="en-US" dirty="0"/>
              <a:t>生产环境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大数据工作负载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Memcached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VoltDB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en-US" altLang="zh-CN" dirty="0"/>
              <a:t>TB</a:t>
            </a:r>
            <a:r>
              <a:rPr kumimoji="1" lang="zh-CN" altLang="en-US" dirty="0"/>
              <a:t>级</a:t>
            </a:r>
            <a:r>
              <a:rPr kumimoji="1" lang="en-US" altLang="zh-CN" dirty="0"/>
              <a:t>DRAM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r>
              <a:rPr kumimoji="1" lang="zh-CN" altLang="en-US" dirty="0"/>
              <a:t>云（虚拟化环境）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访存性能很重要！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63B63-4459-254D-A40A-8C7C8B91C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51" y="879231"/>
            <a:ext cx="4209449" cy="35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B0D04-885E-8845-89EF-56847AD2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5" y="4794944"/>
            <a:ext cx="4277955" cy="19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2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196FC6-FC73-C846-BEF2-ABD74DFD9D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mmu_topup_memory_cache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保证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页表页缓存充足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fast_page_fault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无需分配宿主机物理页，只需完善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，即可返回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 err="1">
                <a:solidFill>
                  <a:srgbClr val="FF0000"/>
                </a:solidFill>
              </a:rPr>
              <a:t>try_async_pf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若对应的宿主机物理页被换出到磁盘，则将当前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挂起，等待物理页被重新换入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若没有对应宿主机物理页，则进行分配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FF0000"/>
                </a:solidFill>
              </a:rPr>
              <a:t>__</a:t>
            </a:r>
            <a:r>
              <a:rPr kumimoji="1" lang="en-US" altLang="zh-CN" b="1" dirty="0" err="1">
                <a:solidFill>
                  <a:srgbClr val="FF0000"/>
                </a:solidFill>
              </a:rPr>
              <a:t>direct_map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建立或修改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详见</a:t>
            </a:r>
            <a:r>
              <a:rPr kumimoji="1" lang="en-US" altLang="zh-CN" dirty="0">
                <a:solidFill>
                  <a:srgbClr val="FF0000"/>
                </a:solidFill>
              </a:rPr>
              <a:t>kernel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v4.19</a:t>
            </a:r>
            <a:r>
              <a:rPr kumimoji="1" lang="zh-CN" altLang="en-US" dirty="0">
                <a:solidFill>
                  <a:srgbClr val="FF0000"/>
                </a:solidFill>
              </a:rPr>
              <a:t>源码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1090A2-0E4B-1147-B39B-BF4D9CFB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657420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6375F4-678F-5F41-83C0-C50B28154B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59785"/>
            <a:ext cx="837216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代码流程：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在客户机中使用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分配内存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</a:t>
            </a:r>
            <a:r>
              <a:rPr kumimoji="1" lang="en-US" altLang="zh-CN" dirty="0"/>
              <a:t>GVA</a:t>
            </a:r>
          </a:p>
          <a:p>
            <a:pPr lvl="1"/>
            <a:r>
              <a:rPr kumimoji="1" lang="zh-CN" altLang="en-US" dirty="0"/>
              <a:t>向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得到的内存（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）中写入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0xdeadbeef</a:t>
            </a:r>
          </a:p>
          <a:p>
            <a:pPr lvl="1"/>
            <a:r>
              <a:rPr kumimoji="1" lang="zh-CN" altLang="en-US" dirty="0"/>
              <a:t>客户机中读取页表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得到对应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客户机调用</a:t>
            </a:r>
            <a:r>
              <a:rPr kumimoji="1" lang="en-US" altLang="zh-CN" dirty="0" err="1"/>
              <a:t>hypercall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将</a:t>
            </a:r>
            <a:r>
              <a:rPr kumimoji="1" lang="en-US" altLang="zh-CN" dirty="0"/>
              <a:t>GPA</a:t>
            </a:r>
            <a:r>
              <a:rPr kumimoji="1" lang="zh-CN" altLang="en-US" dirty="0"/>
              <a:t>传给</a:t>
            </a:r>
            <a:r>
              <a:rPr kumimoji="1" lang="en-US" altLang="zh-CN" dirty="0"/>
              <a:t>KVM</a:t>
            </a:r>
          </a:p>
          <a:p>
            <a:pPr lvl="1"/>
            <a:r>
              <a:rPr kumimoji="1" lang="zh-CN" altLang="en-US" dirty="0"/>
              <a:t>宿主机读取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zh-CN" altLang="en-US" dirty="0"/>
              <a:t>得到对应的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宿主机从</a:t>
            </a:r>
            <a:r>
              <a:rPr kumimoji="1" lang="en-US" altLang="zh-CN" dirty="0"/>
              <a:t>HPA</a:t>
            </a:r>
            <a:r>
              <a:rPr kumimoji="1" lang="zh-CN" altLang="en-US" dirty="0"/>
              <a:t>处读取数据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与</a:t>
            </a:r>
            <a:r>
              <a:rPr kumimoji="1" lang="en-US" altLang="zh-CN" dirty="0"/>
              <a:t>0xdeadbeef</a:t>
            </a:r>
            <a:r>
              <a:rPr kumimoji="1" lang="zh-CN" altLang="en-US" dirty="0"/>
              <a:t>比对</a:t>
            </a:r>
            <a:endParaRPr kumimoji="1" lang="en-US" altLang="zh-CN" dirty="0"/>
          </a:p>
          <a:p>
            <a:pPr lvl="1"/>
            <a:r>
              <a:rPr kumimoji="1" lang="zh-CN" altLang="en-US" b="1" dirty="0">
                <a:solidFill>
                  <a:srgbClr val="FF0000"/>
                </a:solidFill>
              </a:rPr>
              <a:t>详见 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github.com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GiantVM</a:t>
            </a:r>
            <a:r>
              <a:rPr kumimoji="1" lang="en-US" altLang="zh-CN" b="1" dirty="0">
                <a:solidFill>
                  <a:srgbClr val="FF0000"/>
                </a:solidFill>
              </a:rPr>
              <a:t>/book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834A45-3341-EA46-B9AF-8E48C964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内存实验：实现软件</a:t>
            </a:r>
            <a:r>
              <a:rPr kumimoji="1" lang="en-US" altLang="zh-CN" dirty="0"/>
              <a:t>MMU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B6219-3A78-3548-9AF0-3F1E896F7A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92" y="1685677"/>
            <a:ext cx="4741708" cy="5031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502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8C36E0-DF6B-B448-BDD7-D41FF2D905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，写入</a:t>
            </a:r>
            <a:r>
              <a:rPr kumimoji="1" lang="en-US" altLang="zh-CN" b="1" dirty="0">
                <a:solidFill>
                  <a:srgbClr val="FF0000"/>
                </a:solidFill>
                <a:latin typeface="Courier" pitchFamily="2" charset="0"/>
              </a:rPr>
              <a:t>0xdeadbeef</a:t>
            </a:r>
            <a:endParaRPr kumimoji="1" lang="zh-CN" altLang="en-US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781A51-7A6C-AE4A-85B9-BCEBF63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77D7CE-D52B-0D41-89A7-89A3A6600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08896"/>
              </p:ext>
            </p:extLst>
          </p:nvPr>
        </p:nvGraphicFramePr>
        <p:xfrm>
          <a:off x="494024" y="2727451"/>
          <a:ext cx="8263114" cy="1985225"/>
        </p:xfrm>
        <a:graphic>
          <a:graphicData uri="http://schemas.openxmlformats.org/drawingml/2006/table">
            <a:tbl>
              <a:tblPr firstRow="1" firstCol="1" bandRow="1"/>
              <a:tblGrid>
                <a:gridCol w="8263114">
                  <a:extLst>
                    <a:ext uri="{9D8B030D-6E8A-4147-A177-3AD203B41FA5}">
                      <a16:colId xmlns:a16="http://schemas.microsoft.com/office/drawing/2014/main" val="2909955092"/>
                    </a:ext>
                  </a:extLst>
                </a:gridCol>
              </a:tblGrid>
              <a:tr h="28568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730988"/>
                  </a:ext>
                </a:extLst>
              </a:tr>
              <a:tr h="1699538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/* static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*/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pmd_idx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kmalloc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sizeof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(int));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*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77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46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0B8C9B4-730B-FE49-AB8E-146CD8F80E2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8033630"/>
              </p:ext>
            </p:extLst>
          </p:nvPr>
        </p:nvGraphicFramePr>
        <p:xfrm>
          <a:off x="818353" y="1851916"/>
          <a:ext cx="7507293" cy="2977992"/>
        </p:xfrm>
        <a:graphic>
          <a:graphicData uri="http://schemas.openxmlformats.org/drawingml/2006/table">
            <a:tbl>
              <a:tblPr firstRow="1" firstCol="1" bandRow="1"/>
              <a:tblGrid>
                <a:gridCol w="7507293">
                  <a:extLst>
                    <a:ext uri="{9D8B030D-6E8A-4147-A177-3AD203B41FA5}">
                      <a16:colId xmlns:a16="http://schemas.microsoft.com/office/drawing/2014/main" val="2886067683"/>
                    </a:ext>
                  </a:extLst>
                </a:gridCol>
              </a:tblGrid>
              <a:tr h="21485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312787"/>
                  </a:ext>
                </a:extLst>
              </a:tr>
              <a:tr h="27631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tbyte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UL_TO_PTE_OFFSET(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UL_TO_PTE_INDEX(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UL_TO_VADDR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TBYTE_TO_BINARY_PATTERN   "%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c%c%c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print_ptr_vaddr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</a:t>
                      </a:r>
                      <a:r>
                        <a:rPr lang="en-US" altLang="zh-CN" sz="14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(current-&gt;mm-&gt;</a:t>
                      </a:r>
                      <a:r>
                        <a:rPr lang="en-US" altLang="zh-CN" sz="14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r>
                        <a:rPr lang="zh-CN" altLang="zh-CN" sz="1400" dirty="0">
                          <a:effectLst/>
                        </a:rPr>
                        <a:t> </a:t>
                      </a:r>
                      <a:endParaRPr lang="en-US" altLang="zh-CN" sz="1400" dirty="0">
                        <a:effectLst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    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dump_pud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*)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pgd_page_vaddr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), level + 1);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dump_pmd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pmd_t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dump_pte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pte_t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endParaRPr lang="zh-CN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36556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D986C13-FAF5-C64F-A7A7-F90BAE1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CB1025-7054-474A-A817-B59B5B0FB33B}"/>
              </a:ext>
            </a:extLst>
          </p:cNvPr>
          <p:cNvSpPr txBox="1"/>
          <p:nvPr/>
        </p:nvSpPr>
        <p:spPr>
          <a:xfrm>
            <a:off x="818353" y="5375416"/>
            <a:ext cx="7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vaddr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print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vaddr</a:t>
            </a:r>
            <a:r>
              <a:rPr kumimoji="1" lang="en-US" altLang="zh-CN" dirty="0"/>
              <a:t>)</a:t>
            </a:r>
            <a:r>
              <a:rPr kumimoji="1" lang="zh-CN" altLang="en-US" dirty="0"/>
              <a:t>打印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，手动查询页表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dump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p?d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57B7D0-67E9-CF4E-A4DB-816AFDE54680}"/>
              </a:ext>
            </a:extLst>
          </p:cNvPr>
          <p:cNvSpPr/>
          <p:nvPr/>
        </p:nvSpPr>
        <p:spPr>
          <a:xfrm>
            <a:off x="1567760" y="3859164"/>
            <a:ext cx="6028794" cy="1099698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D1878A-34E2-1C44-A59F-337A93F7E39E}"/>
              </a:ext>
            </a:extLst>
          </p:cNvPr>
          <p:cNvSpPr txBox="1"/>
          <p:nvPr/>
        </p:nvSpPr>
        <p:spPr>
          <a:xfrm>
            <a:off x="6209442" y="342900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查询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级页表</a:t>
            </a:r>
          </a:p>
        </p:txBody>
      </p:sp>
    </p:spTree>
    <p:extLst>
      <p:ext uri="{BB962C8B-B14F-4D97-AF65-F5344CB8AC3E}">
        <p14:creationId xmlns:p14="http://schemas.microsoft.com/office/powerpoint/2010/main" val="107282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0D5CF33-D42A-324F-A9A2-567FA65A52A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9441436"/>
              </p:ext>
            </p:extLst>
          </p:nvPr>
        </p:nvGraphicFramePr>
        <p:xfrm>
          <a:off x="410307" y="2265685"/>
          <a:ext cx="7436389" cy="2326629"/>
        </p:xfrm>
        <a:graphic>
          <a:graphicData uri="http://schemas.openxmlformats.org/drawingml/2006/table">
            <a:tbl>
              <a:tblPr firstRow="1" firstCol="1" bandRow="1"/>
              <a:tblGrid>
                <a:gridCol w="7436389">
                  <a:extLst>
                    <a:ext uri="{9D8B030D-6E8A-4147-A177-3AD203B41FA5}">
                      <a16:colId xmlns:a16="http://schemas.microsoft.com/office/drawing/2014/main" val="372903246"/>
                    </a:ext>
                  </a:extLst>
                </a:gridCol>
              </a:tblGrid>
              <a:tr h="21330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15385"/>
                  </a:ext>
                </a:extLst>
              </a:tr>
              <a:tr h="2113329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Value at GVA: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PGD index: 304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PUD index: 502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304       502       469       163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100110000 111110110 111010101 010100011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5119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D2FB981-4C66-5340-801A-0FD65D12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B4338E-4DF1-AB42-AC37-97BDE1855FD6}"/>
              </a:ext>
            </a:extLst>
          </p:cNvPr>
          <p:cNvSpPr txBox="1"/>
          <p:nvPr/>
        </p:nvSpPr>
        <p:spPr>
          <a:xfrm>
            <a:off x="410307" y="1722407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GVA</a:t>
            </a:r>
            <a:r>
              <a:rPr kumimoji="1" lang="zh-CN" altLang="en-US" dirty="0"/>
              <a:t>分解（</a:t>
            </a:r>
            <a:r>
              <a:rPr lang="en-US" altLang="zh-CN" sz="14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print_ptr_vaddr</a:t>
            </a:r>
            <a:r>
              <a:rPr kumimoji="1" lang="zh-CN" altLang="en-US" dirty="0"/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8792B-A6BA-9F47-98DF-3D6D10963742}"/>
              </a:ext>
            </a:extLst>
          </p:cNvPr>
          <p:cNvSpPr/>
          <p:nvPr/>
        </p:nvSpPr>
        <p:spPr>
          <a:xfrm>
            <a:off x="862118" y="3737715"/>
            <a:ext cx="5691082" cy="6584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320091-4B21-C34F-AF5B-387B9FF18832}"/>
              </a:ext>
            </a:extLst>
          </p:cNvPr>
          <p:cNvSpPr txBox="1"/>
          <p:nvPr/>
        </p:nvSpPr>
        <p:spPr>
          <a:xfrm>
            <a:off x="4935415" y="324433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GVA</a:t>
            </a:r>
            <a:r>
              <a:rPr kumimoji="1" lang="zh-CN" altLang="en-US" b="1" dirty="0"/>
              <a:t>分解，从而索引页表</a:t>
            </a:r>
          </a:p>
        </p:txBody>
      </p:sp>
    </p:spTree>
    <p:extLst>
      <p:ext uri="{BB962C8B-B14F-4D97-AF65-F5344CB8AC3E}">
        <p14:creationId xmlns:p14="http://schemas.microsoft.com/office/powerpoint/2010/main" val="889316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5B371F-1CF5-5A4D-8142-40225251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D824B4-B424-C14B-A1EC-3DE013DAD2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客户机页表查询（</a:t>
            </a:r>
            <a:r>
              <a:rPr lang="en-US" altLang="zh-CN" sz="16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dump_p?d</a:t>
            </a:r>
            <a:r>
              <a:rPr kumimoji="1" lang="zh-CN" altLang="en-US" dirty="0"/>
              <a:t>）</a:t>
            </a:r>
          </a:p>
          <a:p>
            <a:endParaRPr lang="zh-CN" altLang="en-US" dirty="0"/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64F30358-6631-4E4B-8BFD-60FA37661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785518"/>
              </p:ext>
            </p:extLst>
          </p:nvPr>
        </p:nvGraphicFramePr>
        <p:xfrm>
          <a:off x="494024" y="2036015"/>
          <a:ext cx="7647403" cy="2833878"/>
        </p:xfrm>
        <a:graphic>
          <a:graphicData uri="http://schemas.openxmlformats.org/drawingml/2006/table">
            <a:tbl>
              <a:tblPr firstRow="1" firstCol="1" bandRow="1"/>
              <a:tblGrid>
                <a:gridCol w="7647403">
                  <a:extLst>
                    <a:ext uri="{9D8B030D-6E8A-4147-A177-3AD203B41FA5}">
                      <a16:colId xmlns:a16="http://schemas.microsoft.com/office/drawing/2014/main" val="335179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5110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NEXT_LVL_GPA(CR3)  =  0000000000000000000000110000110000001100  +  64 * 304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304: PGD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NEXT_LVL_GPA(PGD)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502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502: PUD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NEXT_LVL_GPA(PUD)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469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NEXT_LVL_GPA(PMD)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163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100000000000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             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011001011000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0068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D5CD032-1B7C-DA4B-B992-AE03F06C7E42}"/>
              </a:ext>
            </a:extLst>
          </p:cNvPr>
          <p:cNvSpPr txBox="1"/>
          <p:nvPr/>
        </p:nvSpPr>
        <p:spPr>
          <a:xfrm>
            <a:off x="539264" y="5251939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与</a:t>
            </a:r>
            <a:r>
              <a:rPr lang="en-US" altLang="zh-CN" sz="1600" b="1" kern="1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__pa()</a:t>
            </a:r>
            <a:r>
              <a:rPr kumimoji="1" lang="zh-CN" altLang="en-US" dirty="0"/>
              <a:t>函数得到的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进行对比，相同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77E22A-464B-5244-88F5-16264D6E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59757"/>
              </p:ext>
            </p:extLst>
          </p:nvPr>
        </p:nvGraphicFramePr>
        <p:xfrm>
          <a:off x="494024" y="5701471"/>
          <a:ext cx="7454222" cy="1007999"/>
        </p:xfrm>
        <a:graphic>
          <a:graphicData uri="http://schemas.openxmlformats.org/drawingml/2006/table">
            <a:tbl>
              <a:tblPr firstRow="1" firstCol="1" bandRow="1"/>
              <a:tblGrid>
                <a:gridCol w="7454222">
                  <a:extLst>
                    <a:ext uri="{9D8B030D-6E8A-4147-A177-3AD203B41FA5}">
                      <a16:colId xmlns:a16="http://schemas.microsoft.com/office/drawing/2014/main" val="3967575682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46710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print_pa_check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(unsigned long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 GPA            =      " PADDR_PATTERN "\n", UL_TO_PADDR(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5093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5331B5F-472E-3742-A2C1-537A34A20328}"/>
              </a:ext>
            </a:extLst>
          </p:cNvPr>
          <p:cNvSpPr/>
          <p:nvPr/>
        </p:nvSpPr>
        <p:spPr>
          <a:xfrm>
            <a:off x="2444733" y="4593500"/>
            <a:ext cx="5104929" cy="276393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612E4B-5365-9549-A3B8-D16F7E568788}"/>
              </a:ext>
            </a:extLst>
          </p:cNvPr>
          <p:cNvSpPr txBox="1"/>
          <p:nvPr/>
        </p:nvSpPr>
        <p:spPr>
          <a:xfrm>
            <a:off x="7549662" y="458076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5492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2F92F64-6181-CD4E-A575-8EDF713E56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21873316"/>
              </p:ext>
            </p:extLst>
          </p:nvPr>
        </p:nvGraphicFramePr>
        <p:xfrm>
          <a:off x="494024" y="1764725"/>
          <a:ext cx="8110714" cy="3662236"/>
        </p:xfrm>
        <a:graphic>
          <a:graphicData uri="http://schemas.openxmlformats.org/drawingml/2006/table">
            <a:tbl>
              <a:tblPr firstRow="1" firstCol="1" bandRow="1"/>
              <a:tblGrid>
                <a:gridCol w="8110714">
                  <a:extLst>
                    <a:ext uri="{9D8B030D-6E8A-4147-A177-3AD203B41FA5}">
                      <a16:colId xmlns:a16="http://schemas.microsoft.com/office/drawing/2014/main" val="272823026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linux-4.19.0/arch/x86/kvm/vmx.c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9386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(*const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kvm_vmx_exit_handlers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[])(struct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= 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[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EXIT_REASON_VMCALL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return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kvm_emulate_hypercall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int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kvm_emulate_hypercall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(struct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switch (nr) 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case KVM_HC_DUMP_SPT: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print_gpa_from_guest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(a0);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mmu_spte_walk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pr_spte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ret = 0;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break;</a:t>
                      </a: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r>
                        <a:rPr lang="zh-CN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92491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6087307-27A8-3E44-9B24-87AC592F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传递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88DB7-520C-1841-B3D2-EF85B6BF1437}"/>
              </a:ext>
            </a:extLst>
          </p:cNvPr>
          <p:cNvSpPr txBox="1"/>
          <p:nvPr/>
        </p:nvSpPr>
        <p:spPr>
          <a:xfrm>
            <a:off x="679938" y="5603631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退出原因为</a:t>
            </a:r>
            <a:r>
              <a:rPr kumimoji="1" lang="en-US" altLang="zh-CN" dirty="0">
                <a:latin typeface="Courier" pitchFamily="2" charset="0"/>
              </a:rPr>
              <a:t>EXIT_REASON_VMCALL</a:t>
            </a: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362160-B125-4B4C-AF82-58789A7573C7}"/>
              </a:ext>
            </a:extLst>
          </p:cNvPr>
          <p:cNvSpPr/>
          <p:nvPr/>
        </p:nvSpPr>
        <p:spPr>
          <a:xfrm>
            <a:off x="2239108" y="4149969"/>
            <a:ext cx="2825262" cy="28135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764D3-0F21-0F40-B266-BE47015D7385}"/>
              </a:ext>
            </a:extLst>
          </p:cNvPr>
          <p:cNvSpPr txBox="1"/>
          <p:nvPr/>
        </p:nvSpPr>
        <p:spPr>
          <a:xfrm>
            <a:off x="5064370" y="407371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KVM</a:t>
            </a:r>
            <a:r>
              <a:rPr kumimoji="1" lang="zh-CN" altLang="en-US" b="1" dirty="0"/>
              <a:t>得到</a:t>
            </a:r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5330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3A8A6C-0642-4F47-A95E-368D73C4BA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分解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FB6056-C782-7E43-B157-AD5A6B73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8F2F5A-CCE1-DE45-8892-BAE370A1E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456347"/>
              </p:ext>
            </p:extLst>
          </p:nvPr>
        </p:nvGraphicFramePr>
        <p:xfrm>
          <a:off x="559202" y="2614104"/>
          <a:ext cx="8025595" cy="1629792"/>
        </p:xfrm>
        <a:graphic>
          <a:graphicData uri="http://schemas.openxmlformats.org/drawingml/2006/table">
            <a:tbl>
              <a:tblPr firstRow="1" firstCol="1" bandRow="1"/>
              <a:tblGrid>
                <a:gridCol w="8025595">
                  <a:extLst>
                    <a:ext uri="{9D8B030D-6E8A-4147-A177-3AD203B41FA5}">
                      <a16:colId xmlns:a16="http://schemas.microsoft.com/office/drawing/2014/main" val="28722519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gpt-dump/ept-dump.txt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04804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PGD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PUD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0       0       469       163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000000000 000000000 111010101 010100011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6002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E9B2974-5D0F-5541-9E75-2F9CEFA85369}"/>
              </a:ext>
            </a:extLst>
          </p:cNvPr>
          <p:cNvSpPr/>
          <p:nvPr/>
        </p:nvSpPr>
        <p:spPr>
          <a:xfrm>
            <a:off x="914401" y="3587261"/>
            <a:ext cx="5697414" cy="793851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6ADC04-0603-CA48-9A8F-F0F889B0CE1E}"/>
              </a:ext>
            </a:extLst>
          </p:cNvPr>
          <p:cNvSpPr txBox="1"/>
          <p:nvPr/>
        </p:nvSpPr>
        <p:spPr>
          <a:xfrm>
            <a:off x="6002353" y="45183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72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4EBE98-5833-7B45-9ED9-1166AE605B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读取</a:t>
            </a:r>
            <a:r>
              <a:rPr kumimoji="1" lang="en-US" altLang="zh-CN" dirty="0"/>
              <a:t>EPT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51CD2C7-1A9B-9E49-88EF-64B9C00D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ACC81F-BC59-1649-B476-5EF9AB7CF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92399"/>
              </p:ext>
            </p:extLst>
          </p:nvPr>
        </p:nvGraphicFramePr>
        <p:xfrm>
          <a:off x="494024" y="2122645"/>
          <a:ext cx="7571452" cy="4212705"/>
        </p:xfrm>
        <a:graphic>
          <a:graphicData uri="http://schemas.openxmlformats.org/drawingml/2006/table">
            <a:tbl>
              <a:tblPr firstRow="1" firstCol="1" bandRow="1"/>
              <a:tblGrid>
                <a:gridCol w="7571452">
                  <a:extLst>
                    <a:ext uri="{9D8B030D-6E8A-4147-A177-3AD203B41FA5}">
                      <a16:colId xmlns:a16="http://schemas.microsoft.com/office/drawing/2014/main" val="2287554890"/>
                    </a:ext>
                  </a:extLst>
                </a:gridCol>
              </a:tblGrid>
              <a:tr h="22006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mmu.c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3113"/>
                  </a:ext>
                </a:extLst>
              </a:tr>
              <a:tr h="39926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arch.mmu.root_level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&gt;= PT64_ROOT_4LEVEL) 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root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arch.mmu.root_hpa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(root);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void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int level)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child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&amp; PT64_BASE_ADDR_MASK);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child,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level + 1);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is_large_pte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]))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print_huge_pte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else                     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未遇到大页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1880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334FEA8-709F-0D42-8198-259D5C770561}"/>
              </a:ext>
            </a:extLst>
          </p:cNvPr>
          <p:cNvSpPr/>
          <p:nvPr/>
        </p:nvSpPr>
        <p:spPr>
          <a:xfrm>
            <a:off x="3863225" y="5309538"/>
            <a:ext cx="2994775" cy="86852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8594AA-E53B-7948-BD14-467B058C8259}"/>
              </a:ext>
            </a:extLst>
          </p:cNvPr>
          <p:cNvSpPr txBox="1"/>
          <p:nvPr/>
        </p:nvSpPr>
        <p:spPr>
          <a:xfrm>
            <a:off x="6903674" y="55591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打印</a:t>
            </a:r>
            <a:r>
              <a:rPr kumimoji="1" lang="en-US" altLang="zh-CN" b="1" dirty="0"/>
              <a:t>EPT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9089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593CD83-4438-2A45-8F64-58EF480764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38780728"/>
              </p:ext>
            </p:extLst>
          </p:nvPr>
        </p:nvGraphicFramePr>
        <p:xfrm>
          <a:off x="1076545" y="1768633"/>
          <a:ext cx="6990910" cy="2629789"/>
        </p:xfrm>
        <a:graphic>
          <a:graphicData uri="http://schemas.openxmlformats.org/drawingml/2006/table">
            <a:tbl>
              <a:tblPr firstRow="1" firstCol="1" bandRow="1"/>
              <a:tblGrid>
                <a:gridCol w="6990910">
                  <a:extLst>
                    <a:ext uri="{9D8B030D-6E8A-4147-A177-3AD203B41FA5}">
                      <a16:colId xmlns:a16="http://schemas.microsoft.com/office/drawing/2014/main" val="3410921709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ept-dump.txt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29353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NEXT_LVL_HPA(EPTP) =  0000000000000000000111010111011000100101  +  64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PGD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NEXT_LVL_HPA(PGD)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PUD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NEXT_LVL_HPA(PUD)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469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NEXT_LVL_HPA(PMD)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163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0000000000000000000110101101111010011011 111101110111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31278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2E0E2184-24D9-AF4F-B58C-92811696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6E4670-4E6E-FA4D-84FA-56596D95C2C0}"/>
              </a:ext>
            </a:extLst>
          </p:cNvPr>
          <p:cNvSpPr txBox="1"/>
          <p:nvPr/>
        </p:nvSpPr>
        <p:spPr>
          <a:xfrm>
            <a:off x="1090246" y="500575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734814-A514-9546-8243-762522887635}"/>
              </a:ext>
            </a:extLst>
          </p:cNvPr>
          <p:cNvSpPr/>
          <p:nvPr/>
        </p:nvSpPr>
        <p:spPr>
          <a:xfrm>
            <a:off x="2872154" y="4138246"/>
            <a:ext cx="4548554" cy="3751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215197-1CA5-1643-A3EE-CFD46271DDF0}"/>
              </a:ext>
            </a:extLst>
          </p:cNvPr>
          <p:cNvSpPr txBox="1"/>
          <p:nvPr/>
        </p:nvSpPr>
        <p:spPr>
          <a:xfrm>
            <a:off x="7438549" y="399392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259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51723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访存范围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r>
              <a:rPr kumimoji="1" lang="zh-CN" altLang="en-US" dirty="0"/>
              <a:t>的地址空间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BIOS/ boot loader </a:t>
            </a:r>
            <a:r>
              <a:rPr kumimoji="1" lang="zh-CN" altLang="en-US" dirty="0"/>
              <a:t>探测 </a:t>
            </a:r>
            <a:r>
              <a:rPr kumimoji="1" lang="en-US" altLang="zh-CN" dirty="0"/>
              <a:t>RAM</a:t>
            </a:r>
            <a:r>
              <a:rPr kumimoji="1" lang="zh-CN" altLang="en-US" dirty="0"/>
              <a:t> 大小</a:t>
            </a:r>
            <a:endParaRPr kumimoji="1" lang="en-US" altLang="zh-CN" dirty="0"/>
          </a:p>
          <a:p>
            <a:r>
              <a:rPr kumimoji="1" lang="zh-CN" altLang="en-US" dirty="0"/>
              <a:t>访存过程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读、写事务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提供物理地址 </a:t>
            </a:r>
            <a:r>
              <a:rPr kumimoji="1" lang="en-US" altLang="zh-CN" dirty="0"/>
              <a:t>(</a:t>
            </a:r>
            <a:r>
              <a:rPr kumimoji="1" lang="en-US" altLang="zh-CN" b="1" dirty="0"/>
              <a:t>PA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主存返回</a:t>
            </a:r>
            <a:r>
              <a:rPr kumimoji="1" lang="en-US" altLang="zh-CN" dirty="0"/>
              <a:t>PA</a:t>
            </a:r>
            <a:r>
              <a:rPr kumimoji="1" lang="zh-CN" altLang="en-US" dirty="0"/>
              <a:t>对应的数据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数据传输媒介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总线 （携带地址、数据、控制信号）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通过总线，可访问</a:t>
            </a:r>
            <a:r>
              <a:rPr kumimoji="1" lang="en-US" altLang="zh-CN" b="1" u="sng" dirty="0"/>
              <a:t>RAM</a:t>
            </a:r>
            <a:r>
              <a:rPr kumimoji="1" lang="zh-CN" altLang="en-US" dirty="0"/>
              <a:t>以及</a:t>
            </a:r>
            <a:r>
              <a:rPr kumimoji="1" lang="en-US" altLang="zh-CN" b="1" u="sng" dirty="0"/>
              <a:t>I/O</a:t>
            </a:r>
            <a:r>
              <a:rPr kumimoji="1" lang="zh-CN" altLang="en-US" b="1" u="sng" dirty="0"/>
              <a:t>设备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组成物理地址空间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26AE5F-C07C-7446-A765-737C57B46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19" y="2983771"/>
            <a:ext cx="4800755" cy="20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012E01-D7F1-8844-8A23-BDB660A784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检查最终结果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C3D000-DEC1-684C-8120-54E82944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69412E-5D2D-524C-A2F1-51AAE244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12820"/>
              </p:ext>
            </p:extLst>
          </p:nvPr>
        </p:nvGraphicFramePr>
        <p:xfrm>
          <a:off x="277811" y="2347426"/>
          <a:ext cx="8649976" cy="3209312"/>
        </p:xfrm>
        <a:graphic>
          <a:graphicData uri="http://schemas.openxmlformats.org/drawingml/2006/table">
            <a:tbl>
              <a:tblPr firstRow="1" firstCol="1" bandRow="1"/>
              <a:tblGrid>
                <a:gridCol w="8649976">
                  <a:extLst>
                    <a:ext uri="{9D8B030D-6E8A-4147-A177-3AD203B41FA5}">
                      <a16:colId xmlns:a16="http://schemas.microsoft.com/office/drawing/2014/main" val="2814584516"/>
                    </a:ext>
                  </a:extLst>
                </a:gridCol>
              </a:tblGrid>
              <a:tr h="20895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linux-4.19.0/arch/x86/kvm/mmu.c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57733"/>
                  </a:ext>
                </a:extLst>
              </a:tr>
              <a:tr h="3000355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u64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(u64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最终宿主机物理页的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</a:t>
                      </a:r>
                      <a:r>
                        <a:rPr lang="en-US" sz="1400" b="1" kern="100" dirty="0" err="1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PT64_BASE_ADDR_MASK,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获取页偏移的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mask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PAGE_SIZE - 1,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物理页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加上页偏移，最终调用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得到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(u64*)(__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+ 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gpa_from_guest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最终读取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处的数据，为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("Value at HPA: %p\n" , (void *)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61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08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B794F9-838C-864B-9AE1-5250663D2B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虚拟环境下，需要进行两层页表翻译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客户机进程页表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GVA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GPA</a:t>
            </a:r>
          </a:p>
          <a:p>
            <a:pPr lvl="1"/>
            <a:r>
              <a:rPr kumimoji="1" lang="zh-CN" altLang="en-US" dirty="0"/>
              <a:t>虚拟机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en-US" altLang="zh-CN" sz="1800" b="1" dirty="0"/>
              <a:t>GPA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HPA</a:t>
            </a:r>
          </a:p>
          <a:p>
            <a:r>
              <a:rPr kumimoji="1" lang="zh-CN" altLang="en-US" dirty="0"/>
              <a:t>一般情况下，宿主机开启大页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故只需爬取</a:t>
            </a:r>
            <a:r>
              <a:rPr kumimoji="1" lang="en-US" altLang="zh-CN" dirty="0"/>
              <a:t>3</a:t>
            </a:r>
            <a:r>
              <a:rPr kumimoji="1" lang="zh-CN" altLang="en-US" dirty="0"/>
              <a:t>级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4C5909-BEFC-8243-A420-38DFCBDE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实验总结</a:t>
            </a:r>
          </a:p>
        </p:txBody>
      </p:sp>
    </p:spTree>
    <p:extLst>
      <p:ext uri="{BB962C8B-B14F-4D97-AF65-F5344CB8AC3E}">
        <p14:creationId xmlns:p14="http://schemas.microsoft.com/office/powerpoint/2010/main" val="328972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rgbClr val="C00000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rgbClr val="C91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695769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A256ED-63F6-434B-B8FC-1E2A8E57EB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632497" cy="463059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第二层抽象扩展的实现</a:t>
            </a:r>
            <a:endParaRPr lang="en-US" altLang="zh-CN" dirty="0"/>
          </a:p>
          <a:p>
            <a:pPr lvl="1"/>
            <a:r>
              <a:rPr lang="en-US" altLang="zh-CN" dirty="0" err="1"/>
              <a:t>GiantVM</a:t>
            </a:r>
            <a:r>
              <a:rPr lang="zh-CN" altLang="en-US" dirty="0"/>
              <a:t> </a:t>
            </a:r>
            <a:r>
              <a:rPr lang="en-US" altLang="zh-CN" dirty="0"/>
              <a:t>(VEE’20)</a:t>
            </a:r>
          </a:p>
          <a:p>
            <a:pPr lvl="1"/>
            <a:r>
              <a:rPr lang="zh-CN" altLang="en-US" dirty="0"/>
              <a:t>运行在多个节点上的分布式共享内存（</a:t>
            </a:r>
            <a:r>
              <a:rPr lang="en-US" altLang="zh-CN" dirty="0"/>
              <a:t>DSM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为了保证比</a:t>
            </a:r>
            <a:r>
              <a:rPr lang="en-US" altLang="zh-CN" dirty="0"/>
              <a:t>x86-TSO</a:t>
            </a:r>
            <a:r>
              <a:rPr lang="zh-CN" altLang="en-US" dirty="0"/>
              <a:t>更强的一致性</a:t>
            </a:r>
            <a:endParaRPr lang="en-US" altLang="zh-CN" dirty="0"/>
          </a:p>
          <a:p>
            <a:pPr lvl="1"/>
            <a:r>
              <a:rPr lang="zh-CN" altLang="en-US" dirty="0"/>
              <a:t>实现内存读写的顺序一致性 （</a:t>
            </a:r>
            <a:r>
              <a:rPr lang="en-US" altLang="zh-CN" dirty="0"/>
              <a:t>SC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zh-CN" altLang="en-US" dirty="0"/>
              <a:t>满足顺序一致性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</a:p>
          <a:p>
            <a:r>
              <a:rPr lang="en-US" altLang="zh-CN" b="1" dirty="0"/>
              <a:t>Kai</a:t>
            </a:r>
            <a:r>
              <a:rPr lang="zh-CN" altLang="en-US" b="1" dirty="0"/>
              <a:t> </a:t>
            </a:r>
            <a:r>
              <a:rPr lang="en-US" altLang="zh-CN" b="1" dirty="0"/>
              <a:t>Li,</a:t>
            </a:r>
            <a:r>
              <a:rPr lang="zh-CN" altLang="en-US" b="1" dirty="0"/>
              <a:t> </a:t>
            </a:r>
            <a:r>
              <a:rPr lang="en-US" altLang="zh-CN" b="1" dirty="0"/>
              <a:t>ACM</a:t>
            </a:r>
            <a:r>
              <a:rPr lang="zh-CN" altLang="en-US" b="1" dirty="0"/>
              <a:t> </a:t>
            </a:r>
            <a:r>
              <a:rPr lang="en-US" altLang="zh-CN" b="1" dirty="0"/>
              <a:t>TOCS’89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D77BAC-5243-4EB7-A519-1A475DD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CE70F4-48EA-9F43-A078-D9C3F407BD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52" y="721218"/>
            <a:ext cx="4317023" cy="338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2DC3C-135F-574E-97A7-34593DBFE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66" y="4308886"/>
            <a:ext cx="5065834" cy="20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5B1016-6243-6547-A6BD-094A99FB90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每台物理机上启动一个</a:t>
            </a:r>
            <a:r>
              <a:rPr kumimoji="1" lang="en-US" altLang="zh-CN" dirty="0" err="1"/>
              <a:t>dQEMU</a:t>
            </a:r>
            <a:r>
              <a:rPr kumimoji="1" lang="zh-CN" altLang="en-US" dirty="0"/>
              <a:t>实例（进程）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之间通过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Ethernet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  <a:r>
              <a:rPr kumimoji="1" lang="zh-CN" altLang="en-US" dirty="0"/>
              <a:t>传递数据</a:t>
            </a:r>
            <a:endParaRPr kumimoji="1" lang="en-US" altLang="zh-CN" dirty="0"/>
          </a:p>
          <a:p>
            <a:r>
              <a:rPr kumimoji="1" lang="zh-CN" altLang="en-US" dirty="0"/>
              <a:t>为虚拟机提供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架构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每个物理机实现一个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94CC38-8D95-4A4F-A59C-FFE81536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GiantVM</a:t>
            </a:r>
            <a:r>
              <a:rPr kumimoji="1" lang="zh-CN" altLang="en-US" dirty="0"/>
              <a:t>分布式共享内存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8CB90-16E7-124D-8C3F-281645CA7F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0" y="3586772"/>
            <a:ext cx="3364035" cy="281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BDE1052-62E6-A64C-B643-2BF0D04A46E1}"/>
              </a:ext>
            </a:extLst>
          </p:cNvPr>
          <p:cNvSpPr txBox="1">
            <a:spLocks/>
          </p:cNvSpPr>
          <p:nvPr/>
        </p:nvSpPr>
        <p:spPr>
          <a:xfrm>
            <a:off x="4819840" y="3151062"/>
            <a:ext cx="3632497" cy="34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当写入无效或被修改页面、读取无效页面时</a:t>
            </a:r>
            <a:endParaRPr lang="en-US" altLang="zh-CN" dirty="0"/>
          </a:p>
          <a:p>
            <a:pPr lvl="1"/>
            <a:r>
              <a:rPr lang="zh-CN" altLang="en-US" b="1" dirty="0"/>
              <a:t>通过</a:t>
            </a:r>
            <a:r>
              <a:rPr lang="en-US" altLang="zh-CN" b="1" dirty="0"/>
              <a:t>EPT</a:t>
            </a:r>
            <a:r>
              <a:rPr lang="zh-CN" altLang="en-US" b="1" dirty="0"/>
              <a:t>维护页状态</a:t>
            </a:r>
            <a:endParaRPr lang="en-US" altLang="zh-CN" b="1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  <a:endParaRPr lang="en-US" altLang="zh-CN" b="1" dirty="0"/>
          </a:p>
          <a:p>
            <a:pPr lvl="1"/>
            <a:r>
              <a:rPr lang="zh-CN" altLang="en-US" dirty="0"/>
              <a:t>触发</a:t>
            </a:r>
            <a:r>
              <a:rPr lang="en-US" altLang="zh-CN" dirty="0"/>
              <a:t>EPT</a:t>
            </a:r>
            <a:r>
              <a:rPr lang="zh-CN" altLang="en-US" dirty="0"/>
              <a:t> </a:t>
            </a:r>
            <a:r>
              <a:rPr lang="en-US" altLang="zh-CN" dirty="0"/>
              <a:t>Violation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KVM</a:t>
            </a:r>
            <a:r>
              <a:rPr lang="zh-CN" altLang="en-US" dirty="0"/>
              <a:t>中执行</a:t>
            </a:r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en-US" altLang="zh-CN" dirty="0"/>
              <a:t>Manager</a:t>
            </a:r>
            <a:r>
              <a:rPr lang="zh-CN" altLang="en-US" dirty="0"/>
              <a:t>，</a:t>
            </a:r>
            <a:r>
              <a:rPr lang="en-US" altLang="zh-CN" dirty="0"/>
              <a:t>Owner</a:t>
            </a:r>
            <a:r>
              <a:rPr lang="zh-CN" altLang="en-US" dirty="0"/>
              <a:t>，</a:t>
            </a:r>
            <a:r>
              <a:rPr lang="en-US" altLang="zh-CN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37650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BAC22-97D3-6C45-9E31-1BCED9BCE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客户端（触发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协议执行）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获取</a:t>
            </a:r>
            <a:r>
              <a:rPr kumimoji="1" lang="en-US" altLang="zh-CN" dirty="0"/>
              <a:t>DSM</a:t>
            </a:r>
            <a:r>
              <a:rPr kumimoji="1" lang="zh-CN" altLang="en-US" dirty="0"/>
              <a:t>页状态（共享、被修改、无效）</a:t>
            </a:r>
            <a:endParaRPr kumimoji="1" lang="en-US" altLang="zh-CN" dirty="0"/>
          </a:p>
          <a:p>
            <a:pPr lvl="2"/>
            <a:r>
              <a:rPr lang="en-US" altLang="zh-CN" b="1" dirty="0" err="1"/>
              <a:t>dsm_access</a:t>
            </a:r>
            <a:r>
              <a:rPr lang="en-US" altLang="zh-CN" b="1" dirty="0"/>
              <a:t> </a:t>
            </a:r>
            <a:r>
              <a:rPr lang="en-US" altLang="zh-CN" dirty="0"/>
              <a:t>= </a:t>
            </a:r>
            <a:r>
              <a:rPr lang="en-US" altLang="zh-CN" b="1" dirty="0" err="1"/>
              <a:t>kvm_dsm_vcpu_acquire_page</a:t>
            </a:r>
            <a:r>
              <a:rPr lang="en-US" altLang="zh-CN" b="1" dirty="0"/>
              <a:t>(</a:t>
            </a:r>
            <a:r>
              <a:rPr lang="en-US" altLang="zh-CN" b="1" dirty="0" err="1"/>
              <a:t>vcpu</a:t>
            </a:r>
            <a:r>
              <a:rPr lang="en-US" altLang="zh-CN" b="1" dirty="0"/>
              <a:t>, &amp;slot, </a:t>
            </a:r>
            <a:r>
              <a:rPr lang="en-US" altLang="zh-CN" b="1" dirty="0" err="1"/>
              <a:t>gfn</a:t>
            </a:r>
            <a:r>
              <a:rPr lang="en-US" altLang="zh-CN" b="1" dirty="0"/>
              <a:t>, write);</a:t>
            </a:r>
            <a:endParaRPr lang="zh-CN" altLang="zh-CN" dirty="0"/>
          </a:p>
          <a:p>
            <a:pPr lvl="3"/>
            <a:r>
              <a:rPr lang="en-US" altLang="zh-CN" sz="1600" b="1" dirty="0" err="1"/>
              <a:t>ivy_kvm_dsm_page_fault</a:t>
            </a:r>
            <a:r>
              <a:rPr lang="zh-CN" altLang="en-US" sz="1600" b="1" dirty="0"/>
              <a:t>： 执行</a:t>
            </a:r>
            <a:r>
              <a:rPr lang="en-US" altLang="zh-CN" sz="1600" b="1" dirty="0"/>
              <a:t>IVY</a:t>
            </a:r>
            <a:r>
              <a:rPr lang="zh-CN" altLang="en-US" sz="1600" b="1" dirty="0"/>
              <a:t>协议</a:t>
            </a:r>
            <a:endParaRPr lang="en-US" altLang="zh-CN" sz="1600" b="1" dirty="0"/>
          </a:p>
          <a:p>
            <a:pPr lvl="2"/>
            <a:r>
              <a:rPr lang="zh-CN" altLang="en-US" sz="1800" dirty="0"/>
              <a:t>将页状态填入</a:t>
            </a:r>
            <a:r>
              <a:rPr lang="en-US" altLang="zh-CN" sz="1800" dirty="0"/>
              <a:t>EPT</a:t>
            </a:r>
            <a:r>
              <a:rPr lang="zh-CN" altLang="en-US" sz="1800" dirty="0"/>
              <a:t>，确保下次可以通过</a:t>
            </a:r>
            <a:r>
              <a:rPr lang="en-US" altLang="zh-CN" sz="1800" dirty="0"/>
              <a:t>EPT</a:t>
            </a:r>
            <a:r>
              <a:rPr lang="zh-CN" altLang="en-US" sz="1800" dirty="0"/>
              <a:t> </a:t>
            </a:r>
            <a:r>
              <a:rPr lang="en-US" altLang="zh-CN" sz="1800" dirty="0"/>
              <a:t>Violation</a:t>
            </a:r>
            <a:r>
              <a:rPr lang="zh-CN" altLang="en-US" sz="1800" dirty="0"/>
              <a:t>截获</a:t>
            </a:r>
            <a:endParaRPr lang="en-US" altLang="zh-CN" sz="1800" dirty="0"/>
          </a:p>
          <a:p>
            <a:pPr lvl="2"/>
            <a:r>
              <a:rPr lang="en-US" altLang="zh-CN" b="1" dirty="0"/>
              <a:t>__</a:t>
            </a:r>
            <a:r>
              <a:rPr lang="en-US" altLang="zh-CN" b="1" dirty="0" err="1"/>
              <a:t>direct_map</a:t>
            </a:r>
            <a:r>
              <a:rPr lang="en-US" altLang="zh-CN" dirty="0"/>
              <a:t>(</a:t>
            </a:r>
            <a:r>
              <a:rPr lang="en-US" altLang="zh-CN" b="1" dirty="0" err="1"/>
              <a:t>dsm_access</a:t>
            </a:r>
            <a:r>
              <a:rPr lang="en-US" altLang="zh-CN" dirty="0"/>
              <a:t>)</a:t>
            </a:r>
            <a:r>
              <a:rPr lang="zh-CN" altLang="zh-CN" sz="1800" dirty="0"/>
              <a:t> </a:t>
            </a:r>
            <a:endParaRPr lang="en-US" altLang="zh-CN" sz="1800" dirty="0"/>
          </a:p>
          <a:p>
            <a:r>
              <a:rPr kumimoji="1" lang="zh-CN" altLang="en-US" dirty="0"/>
              <a:t>服务端（接收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协议执行的请求）</a:t>
            </a:r>
            <a:endParaRPr kumimoji="1" lang="en-US" altLang="zh-CN" dirty="0"/>
          </a:p>
          <a:p>
            <a:pPr lvl="1"/>
            <a:r>
              <a:rPr lang="en-US" altLang="zh-CN" b="1" dirty="0" err="1"/>
              <a:t>kvm_dsm_threadfn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E48288-7C92-384A-B15F-114F894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</p:spTree>
    <p:extLst>
      <p:ext uri="{BB962C8B-B14F-4D97-AF65-F5344CB8AC3E}">
        <p14:creationId xmlns:p14="http://schemas.microsoft.com/office/powerpoint/2010/main" val="3283009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BFD214-0704-E44C-AD93-0ABAF105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42B08D9D-329F-E14D-A026-A84A8032AE7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01362430"/>
              </p:ext>
            </p:extLst>
          </p:nvPr>
        </p:nvGraphicFramePr>
        <p:xfrm>
          <a:off x="107163" y="1548462"/>
          <a:ext cx="9036838" cy="5233738"/>
        </p:xfrm>
        <a:graphic>
          <a:graphicData uri="http://schemas.openxmlformats.org/drawingml/2006/table">
            <a:tbl>
              <a:tblPr firstRow="1" firstCol="1" bandRow="1"/>
              <a:tblGrid>
                <a:gridCol w="9036838">
                  <a:extLst>
                    <a:ext uri="{9D8B030D-6E8A-4147-A177-3AD203B41FA5}">
                      <a16:colId xmlns:a16="http://schemas.microsoft.com/office/drawing/2014/main" val="3667454721"/>
                    </a:ext>
                  </a:extLst>
                </a:gridCol>
              </a:tblGrid>
              <a:tr h="362399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giantvm-linux/arch/x86/kvm/dsm.c | ivy.c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516391"/>
                  </a:ext>
                </a:extLst>
              </a:tr>
              <a:tr h="3912923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在接收到一个请求后启动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for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0;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&lt; NDSM_CONN_THREADS;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++) {// 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启动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thread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kthread_run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 //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(void*)conn, "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-conn/%d:%d",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arch.dsm_id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count++);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ivy_kvm_dsm_handle_req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ivy.c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switch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req.req_type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DSM_REQ_INVALIDATE: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dsm_handle_invalidate_req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 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DSM_REQ_WRITE: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dsm_handle_write_req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DSM_REQ_READ: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dsm_handle_read_req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41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93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F45DB5C-FC72-E442-9A65-6AF55E71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DSM</a:t>
            </a:r>
            <a:r>
              <a:rPr kumimoji="1" lang="zh-CN" altLang="en-US" dirty="0"/>
              <a:t>存在伪共享问题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2965CD9C-104D-3340-80B0-D11340960245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双层抽象导致客户机</a:t>
            </a:r>
            <a:r>
              <a:rPr lang="en-US" altLang="zh-CN" dirty="0"/>
              <a:t>OS</a:t>
            </a:r>
            <a:r>
              <a:rPr lang="zh-CN" altLang="en-US" dirty="0"/>
              <a:t>无法得知底层硬件拓扑</a:t>
            </a:r>
            <a:endParaRPr lang="en-US" altLang="zh-CN" dirty="0"/>
          </a:p>
          <a:p>
            <a:pPr lvl="1"/>
            <a:r>
              <a:rPr lang="zh-CN" altLang="en-US" dirty="0"/>
              <a:t>引发伪共享问题</a:t>
            </a:r>
            <a:r>
              <a:rPr lang="en-US" altLang="zh-CN" dirty="0"/>
              <a:t> (false sharing)</a:t>
            </a:r>
          </a:p>
          <a:p>
            <a:r>
              <a:rPr lang="zh-CN" altLang="en-US" dirty="0"/>
              <a:t>解决方案：</a:t>
            </a:r>
            <a:endParaRPr lang="en-US" altLang="zh-CN" dirty="0"/>
          </a:p>
          <a:p>
            <a:pPr lvl="1"/>
            <a:r>
              <a:rPr lang="zh-CN" altLang="en-US" dirty="0"/>
              <a:t>使用更宽松的内存一致性协议，如</a:t>
            </a:r>
            <a:r>
              <a:rPr lang="en-US" altLang="zh-CN" dirty="0"/>
              <a:t>x86-TSO</a:t>
            </a:r>
          </a:p>
          <a:p>
            <a:pPr lvl="1"/>
            <a:r>
              <a:rPr lang="zh-CN" altLang="en-US" dirty="0"/>
              <a:t>使用硬件完成</a:t>
            </a:r>
            <a:r>
              <a:rPr lang="en-US" altLang="zh-CN" dirty="0"/>
              <a:t>DSM</a:t>
            </a:r>
            <a:r>
              <a:rPr lang="zh-CN" altLang="en-US" dirty="0"/>
              <a:t>内存一致性协议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61CC27-C7E4-7747-9B4D-5974B7AC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38819"/>
            <a:ext cx="4572000" cy="2046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4AB708-61D1-0542-9948-1EF36D9E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21" y="1846057"/>
            <a:ext cx="2574466" cy="2172776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840355E8-F751-7F4C-A6C9-37D2C00100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" y="4215624"/>
            <a:ext cx="4529230" cy="1833921"/>
          </a:xfrm>
        </p:spPr>
      </p:pic>
    </p:spTree>
    <p:extLst>
      <p:ext uri="{BB962C8B-B14F-4D97-AF65-F5344CB8AC3E}">
        <p14:creationId xmlns:p14="http://schemas.microsoft.com/office/powerpoint/2010/main" val="1456007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360848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BE921E3-31BE-2C49-814E-617464F55F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/>
          <a:stretch/>
        </p:blipFill>
        <p:spPr>
          <a:xfrm>
            <a:off x="4824820" y="2145323"/>
            <a:ext cx="4237118" cy="283588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FBC11DF-544E-45D4-933A-13C68B9C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641"/>
            <a:ext cx="9594761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r>
              <a:rPr kumimoji="1" lang="en-US" altLang="zh-CN" baseline="30000" dirty="0"/>
              <a:t> [5]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5A5D07E-537F-B045-8C4E-0739ED1F2F86}"/>
              </a:ext>
            </a:extLst>
          </p:cNvPr>
          <p:cNvSpPr txBox="1">
            <a:spLocks/>
          </p:cNvSpPr>
          <p:nvPr/>
        </p:nvSpPr>
        <p:spPr>
          <a:xfrm>
            <a:off x="0" y="1594803"/>
            <a:ext cx="8372163" cy="51694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只有一层全局共享的</a:t>
            </a:r>
            <a:r>
              <a:rPr lang="en-US" altLang="zh-CN" dirty="0"/>
              <a:t>VBI</a:t>
            </a:r>
            <a:r>
              <a:rPr lang="zh-CN" altLang="en-US" dirty="0"/>
              <a:t>地址空间</a:t>
            </a:r>
            <a:endParaRPr lang="en-US" altLang="zh-CN" dirty="0"/>
          </a:p>
          <a:p>
            <a:pPr lvl="1"/>
            <a:r>
              <a:rPr lang="en-US" altLang="zh-CN" dirty="0"/>
              <a:t>x86:</a:t>
            </a:r>
            <a:r>
              <a:rPr lang="zh-CN" altLang="en-US" dirty="0"/>
              <a:t> 每个进程私有的地址空间</a:t>
            </a:r>
            <a:endParaRPr lang="en-US" altLang="zh-CN" dirty="0"/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可使用</a:t>
            </a:r>
            <a:r>
              <a:rPr lang="en-US" altLang="zh-CN" dirty="0"/>
              <a:t>VBI</a:t>
            </a:r>
            <a:r>
              <a:rPr lang="zh-CN" altLang="en-US" dirty="0"/>
              <a:t>地址索引缓存</a:t>
            </a:r>
            <a:r>
              <a:rPr lang="en-US" altLang="zh-CN" b="1" dirty="0">
                <a:solidFill>
                  <a:srgbClr val="FF0000"/>
                </a:solidFill>
              </a:rPr>
              <a:t>(VIVT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Cache)</a:t>
            </a:r>
          </a:p>
          <a:p>
            <a:pPr marL="914400" lvl="2" indent="0">
              <a:buNone/>
            </a:pPr>
            <a:r>
              <a:rPr lang="zh-CN" altLang="en-US" dirty="0"/>
              <a:t>        无需在访问</a:t>
            </a:r>
            <a:r>
              <a:rPr lang="en-US" altLang="zh-CN" dirty="0"/>
              <a:t>Cache</a:t>
            </a:r>
            <a:r>
              <a:rPr lang="zh-CN" altLang="en-US" dirty="0"/>
              <a:t>前进行地址翻译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扁平化抽象层，虚拟机</a:t>
            </a:r>
            <a:r>
              <a:rPr lang="zh-CN" altLang="en-US" b="1" dirty="0">
                <a:solidFill>
                  <a:srgbClr val="FF0000"/>
                </a:solidFill>
              </a:rPr>
              <a:t>无需</a:t>
            </a:r>
            <a:r>
              <a:rPr lang="zh-CN" altLang="en-US" dirty="0"/>
              <a:t>双层翻译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每个</a:t>
            </a:r>
            <a:r>
              <a:rPr lang="en-US" altLang="zh-CN" dirty="0"/>
              <a:t>VB</a:t>
            </a:r>
            <a:r>
              <a:rPr lang="zh-CN" altLang="en-US" dirty="0"/>
              <a:t>都有独立的翻译结构</a:t>
            </a:r>
            <a:endParaRPr lang="en-US" altLang="zh-CN" dirty="0"/>
          </a:p>
          <a:p>
            <a:pPr lvl="1"/>
            <a:r>
              <a:rPr lang="en-US" altLang="zh-CN" dirty="0"/>
              <a:t>x86: </a:t>
            </a:r>
            <a:r>
              <a:rPr lang="zh-CN" altLang="en-US" dirty="0"/>
              <a:t>每个进程一个翻译结构</a:t>
            </a:r>
            <a:r>
              <a:rPr lang="en-US" altLang="zh-CN" dirty="0"/>
              <a:t>(</a:t>
            </a:r>
            <a:r>
              <a:rPr lang="zh-CN" altLang="en-US" dirty="0"/>
              <a:t>页表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</a:t>
            </a:r>
          </a:p>
          <a:p>
            <a:pPr lvl="2"/>
            <a:r>
              <a:rPr lang="zh-CN" altLang="en-US" dirty="0"/>
              <a:t>可以为不同特性的内存区域</a:t>
            </a:r>
            <a:r>
              <a:rPr lang="zh-CN" altLang="en-US" b="1" dirty="0">
                <a:solidFill>
                  <a:srgbClr val="FF0000"/>
                </a:solidFill>
              </a:rPr>
              <a:t>定制</a:t>
            </a:r>
            <a:r>
              <a:rPr lang="zh-CN" altLang="en-US" dirty="0"/>
              <a:t>翻译结构</a:t>
            </a:r>
            <a:endParaRPr lang="en-US" altLang="zh-CN" dirty="0"/>
          </a:p>
          <a:p>
            <a:pPr lvl="2"/>
            <a:r>
              <a:rPr lang="zh-CN" altLang="en-US" dirty="0"/>
              <a:t>举例：直接映射、单级页表、两级页表</a:t>
            </a:r>
            <a:r>
              <a:rPr lang="en-US" altLang="zh-CN" dirty="0"/>
              <a:t>...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由</a:t>
            </a:r>
            <a:r>
              <a:rPr lang="en-US" altLang="zh-CN" dirty="0"/>
              <a:t>OS</a:t>
            </a:r>
            <a:r>
              <a:rPr lang="zh-CN" altLang="en-US" dirty="0"/>
              <a:t>管理</a:t>
            </a:r>
            <a:r>
              <a:rPr lang="en-US" altLang="zh-CN" dirty="0"/>
              <a:t>VB</a:t>
            </a:r>
            <a:r>
              <a:rPr lang="zh-CN" altLang="en-US" dirty="0"/>
              <a:t>访问权限</a:t>
            </a:r>
            <a:endParaRPr lang="en-US" altLang="zh-CN" dirty="0"/>
          </a:p>
          <a:p>
            <a:pPr lvl="1"/>
            <a:r>
              <a:rPr lang="zh-CN" altLang="en-US" dirty="0"/>
              <a:t>优势：与地址翻译解耦，无需与地址翻译同时发生，提升访存性能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95E14-C2E6-A74C-AFBD-42FCE934C94C}"/>
              </a:ext>
            </a:extLst>
          </p:cNvPr>
          <p:cNvSpPr txBox="1"/>
          <p:nvPr/>
        </p:nvSpPr>
        <p:spPr>
          <a:xfrm>
            <a:off x="6285615" y="516119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VBI (ISCA’20) </a:t>
            </a:r>
            <a:r>
              <a:rPr kumimoji="1" lang="en-US" altLang="zh-CN" b="1" baseline="30000" dirty="0"/>
              <a:t>[5]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5687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953" y="168567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分时复用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引入进程的概念</a:t>
            </a:r>
            <a:endParaRPr kumimoji="1" lang="en-US" altLang="zh-CN" dirty="0"/>
          </a:p>
          <a:p>
            <a:r>
              <a:rPr kumimoji="1" lang="zh-CN" altLang="en-US" dirty="0"/>
              <a:t>防止进程间访问内存冲突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在物理地址空间之上加入抽象层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虚拟地址（</a:t>
            </a:r>
            <a:r>
              <a:rPr kumimoji="1" lang="en-US" altLang="zh-CN" dirty="0"/>
              <a:t>VA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保证</a:t>
            </a:r>
            <a:r>
              <a:rPr kumimoji="1" lang="zh-CN" altLang="en-US" b="1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zh-CN" altLang="en-US" b="1" dirty="0"/>
              <a:t>优势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实现了进程间内存隔离，不被其他进程破坏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实现了进程间地址空间的统一，简化链接、加载等过程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提高物理内存使用效率，灵活使用磁盘、远程内存代替物理内存</a:t>
            </a:r>
            <a:endParaRPr kumimoji="1" lang="en-US" altLang="zh-CN" dirty="0"/>
          </a:p>
          <a:p>
            <a:endParaRPr kumimoji="1"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第一层抽象：单机上的虚拟内存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79961-A8F6-6D4E-A10B-1FF8DE6B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6" r="16996"/>
          <a:stretch/>
        </p:blipFill>
        <p:spPr>
          <a:xfrm>
            <a:off x="4253824" y="1578803"/>
            <a:ext cx="4491594" cy="36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40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740BF2-DE43-554C-BFD9-B22AC5B398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2334" y="1826355"/>
            <a:ext cx="8372163" cy="4921498"/>
          </a:xfrm>
        </p:spPr>
        <p:txBody>
          <a:bodyPr/>
          <a:lstStyle/>
          <a:p>
            <a:r>
              <a:rPr kumimoji="1" lang="en-US" altLang="zh-CN" b="1" dirty="0"/>
              <a:t>1a, 1b, 1c: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VB</a:t>
            </a:r>
            <a:r>
              <a:rPr kumimoji="1" lang="zh-CN" altLang="en-US" dirty="0"/>
              <a:t>（</a:t>
            </a:r>
            <a:r>
              <a:rPr kumimoji="1" lang="en-US" altLang="zh-CN" sz="1600" b="1" dirty="0" err="1">
                <a:latin typeface="Courier" pitchFamily="2" charset="0"/>
              </a:rPr>
              <a:t>request_vb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 		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2a, 2b: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赋予进程访问此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的权限（</a:t>
            </a:r>
            <a:r>
              <a:rPr kumimoji="1" lang="en-US" altLang="zh-CN" sz="1600" b="1" dirty="0">
                <a:latin typeface="Courier" pitchFamily="2" charset="0"/>
              </a:rPr>
              <a:t>attach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en-US" altLang="zh-CN" b="1" dirty="0"/>
              <a:t>OS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3: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		</a:t>
            </a:r>
            <a:r>
              <a:rPr kumimoji="1" lang="zh-CN" altLang="en-US" dirty="0"/>
              <a:t>在此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上分配内存（修改的</a:t>
            </a:r>
            <a:r>
              <a:rPr kumimoji="1" lang="en-US" altLang="zh-CN" sz="1600" b="1" dirty="0">
                <a:latin typeface="Courier" pitchFamily="2" charset="0"/>
              </a:rPr>
              <a:t>malloc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4-8: 	</a:t>
            </a:r>
            <a:r>
              <a:rPr kumimoji="1" lang="en-US" altLang="zh-CN" dirty="0"/>
              <a:t>	</a:t>
            </a:r>
            <a:r>
              <a:rPr kumimoji="1" lang="zh-CN" altLang="en-US" dirty="0"/>
              <a:t>访问该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的数据（访存指令）：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23D9AA4-2C14-384E-905C-785831F7EE90}"/>
              </a:ext>
            </a:extLst>
          </p:cNvPr>
          <p:cNvSpPr txBox="1">
            <a:spLocks/>
          </p:cNvSpPr>
          <p:nvPr/>
        </p:nvSpPr>
        <p:spPr>
          <a:xfrm>
            <a:off x="0" y="840641"/>
            <a:ext cx="9144000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D4A7A-2090-3F4F-AB05-F366E718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239"/>
            <a:ext cx="9144000" cy="2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1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69E66F6A-9BD3-454A-BE07-6D192A33C2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8" y="1772718"/>
            <a:ext cx="5040318" cy="327385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CF41C878-5787-1F45-BE5A-8DBD630BCEB8}"/>
              </a:ext>
            </a:extLst>
          </p:cNvPr>
          <p:cNvGrpSpPr/>
          <p:nvPr/>
        </p:nvGrpSpPr>
        <p:grpSpPr>
          <a:xfrm>
            <a:off x="5648868" y="1548462"/>
            <a:ext cx="2743200" cy="4787262"/>
            <a:chOff x="6009737" y="1558566"/>
            <a:chExt cx="2743200" cy="4787262"/>
          </a:xfrm>
        </p:grpSpPr>
        <p:sp>
          <p:nvSpPr>
            <p:cNvPr id="5" name="Rounded Rectangle 33">
              <a:extLst>
                <a:ext uri="{FF2B5EF4-FFF2-40B4-BE49-F238E27FC236}">
                  <a16:creationId xmlns:a16="http://schemas.microsoft.com/office/drawing/2014/main" id="{8B5A0687-F031-5344-A88A-2D2D2E391765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Guest OS</a:t>
              </a:r>
            </a:p>
          </p:txBody>
        </p:sp>
        <p:sp>
          <p:nvSpPr>
            <p:cNvPr id="6" name="Rounded Rectangle 34">
              <a:extLst>
                <a:ext uri="{FF2B5EF4-FFF2-40B4-BE49-F238E27FC236}">
                  <a16:creationId xmlns:a16="http://schemas.microsoft.com/office/drawing/2014/main" id="{6CBF5527-1616-6C41-A62B-E0B335F51AD8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  <a:latin typeface="Calibri" panose="020F0502020204030204"/>
                </a:rPr>
                <a:t>VBI Address Space</a:t>
              </a:r>
            </a:p>
          </p:txBody>
        </p:sp>
        <p:sp>
          <p:nvSpPr>
            <p:cNvPr id="7" name="Rounded Rectangle 35">
              <a:extLst>
                <a:ext uri="{FF2B5EF4-FFF2-40B4-BE49-F238E27FC236}">
                  <a16:creationId xmlns:a16="http://schemas.microsoft.com/office/drawing/2014/main" id="{D62DF34B-2B31-5E48-883A-6D4C4BB2C5BD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 Host OS</a:t>
              </a:r>
            </a:p>
          </p:txBody>
        </p:sp>
        <p:sp>
          <p:nvSpPr>
            <p:cNvPr id="8" name="Rounded Rectangle 36">
              <a:extLst>
                <a:ext uri="{FF2B5EF4-FFF2-40B4-BE49-F238E27FC236}">
                  <a16:creationId xmlns:a16="http://schemas.microsoft.com/office/drawing/2014/main" id="{68B985EA-2F46-A344-92E5-920B324F7086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1</a:t>
              </a:r>
            </a:p>
          </p:txBody>
        </p:sp>
        <p:grpSp>
          <p:nvGrpSpPr>
            <p:cNvPr id="9" name="Group 38">
              <a:extLst>
                <a:ext uri="{FF2B5EF4-FFF2-40B4-BE49-F238E27FC236}">
                  <a16:creationId xmlns:a16="http://schemas.microsoft.com/office/drawing/2014/main" id="{18A52214-96FF-1047-9151-271CFC9EA687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23" name="Rounded Rectangle 65">
                <a:extLst>
                  <a:ext uri="{FF2B5EF4-FFF2-40B4-BE49-F238E27FC236}">
                    <a16:creationId xmlns:a16="http://schemas.microsoft.com/office/drawing/2014/main" id="{A31466A0-D14E-F947-BFD4-D5A3E4187E36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TextBox 66">
                <a:extLst>
                  <a:ext uri="{FF2B5EF4-FFF2-40B4-BE49-F238E27FC236}">
                    <a16:creationId xmlns:a16="http://schemas.microsoft.com/office/drawing/2014/main" id="{8E2E5DBB-36BD-FB4D-8EEE-F1A805391FA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1</a:t>
                </a:r>
              </a:p>
            </p:txBody>
          </p:sp>
        </p:grp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08D90239-3BE8-8C49-B179-A8B449F35FA6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42">
              <a:extLst>
                <a:ext uri="{FF2B5EF4-FFF2-40B4-BE49-F238E27FC236}">
                  <a16:creationId xmlns:a16="http://schemas.microsoft.com/office/drawing/2014/main" id="{8E9321A1-1E21-CC43-9FBE-8A29649B7793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2</a:t>
              </a:r>
            </a:p>
          </p:txBody>
        </p:sp>
        <p:cxnSp>
          <p:nvCxnSpPr>
            <p:cNvPr id="12" name="Straight Arrow Connector 43">
              <a:extLst>
                <a:ext uri="{FF2B5EF4-FFF2-40B4-BE49-F238E27FC236}">
                  <a16:creationId xmlns:a16="http://schemas.microsoft.com/office/drawing/2014/main" id="{CFB9D98B-F4AB-4B45-A335-274423DA54BE}"/>
                </a:ext>
              </a:extLst>
            </p:cNvPr>
            <p:cNvCxnSpPr>
              <a:cxnSpLocks/>
              <a:stCxn id="11" idx="2"/>
              <a:endCxn id="21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44">
              <a:extLst>
                <a:ext uri="{FF2B5EF4-FFF2-40B4-BE49-F238E27FC236}">
                  <a16:creationId xmlns:a16="http://schemas.microsoft.com/office/drawing/2014/main" id="{CF6950D7-5081-BB4F-A538-CB44B49CC6C0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  <a:latin typeface="Calibri" panose="020F0502020204030204"/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  <a:latin typeface="Calibri" panose="020F0502020204030204"/>
                </a:rPr>
                <a:t>in Memory Controller</a:t>
              </a:r>
              <a:endParaRPr lang="en-US" sz="1600" dirty="0">
                <a:solidFill>
                  <a:srgbClr val="7030A0"/>
                </a:solidFill>
                <a:latin typeface="Calibri" panose="020F0502020204030204"/>
              </a:endParaRPr>
            </a:p>
          </p:txBody>
        </p:sp>
        <p:sp>
          <p:nvSpPr>
            <p:cNvPr id="14" name="Rounded Rectangle 45">
              <a:extLst>
                <a:ext uri="{FF2B5EF4-FFF2-40B4-BE49-F238E27FC236}">
                  <a16:creationId xmlns:a16="http://schemas.microsoft.com/office/drawing/2014/main" id="{10F3FF3C-CC3F-1242-A506-AC8365ACA5F3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Physical Memory</a:t>
              </a:r>
              <a:endParaRPr lang="en-US" sz="16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55C9AA55-1F9D-104E-A223-9565C8964E1C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21" name="Rounded Rectangle 62">
                <a:extLst>
                  <a:ext uri="{FF2B5EF4-FFF2-40B4-BE49-F238E27FC236}">
                    <a16:creationId xmlns:a16="http://schemas.microsoft.com/office/drawing/2014/main" id="{B65F9B7E-E2A6-894F-A4EA-F27069711A9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TextBox 63">
                <a:extLst>
                  <a:ext uri="{FF2B5EF4-FFF2-40B4-BE49-F238E27FC236}">
                    <a16:creationId xmlns:a16="http://schemas.microsoft.com/office/drawing/2014/main" id="{D116A737-A59E-CD40-8276-674058488700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2</a:t>
                </a:r>
              </a:p>
            </p:txBody>
          </p:sp>
        </p:grpSp>
        <p:sp>
          <p:nvSpPr>
            <p:cNvPr id="16" name="Rounded Rectangle 49">
              <a:extLst>
                <a:ext uri="{FF2B5EF4-FFF2-40B4-BE49-F238E27FC236}">
                  <a16:creationId xmlns:a16="http://schemas.microsoft.com/office/drawing/2014/main" id="{E924733D-D9DC-9145-BB67-78C4E3C5FB73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TextBox 50">
              <a:extLst>
                <a:ext uri="{FF2B5EF4-FFF2-40B4-BE49-F238E27FC236}">
                  <a16:creationId xmlns:a16="http://schemas.microsoft.com/office/drawing/2014/main" id="{3549878E-D529-484C-8D4A-84F66005ABD0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  <a:latin typeface="Calibri" panose="020F0502020204030204"/>
                </a:rPr>
                <a:t>VB 3</a:t>
              </a:r>
            </a:p>
          </p:txBody>
        </p:sp>
        <p:cxnSp>
          <p:nvCxnSpPr>
            <p:cNvPr id="18" name="Straight Arrow Connector 51">
              <a:extLst>
                <a:ext uri="{FF2B5EF4-FFF2-40B4-BE49-F238E27FC236}">
                  <a16:creationId xmlns:a16="http://schemas.microsoft.com/office/drawing/2014/main" id="{06C3D83C-460F-8143-9155-A5C8162A2CC2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2">
              <a:extLst>
                <a:ext uri="{FF2B5EF4-FFF2-40B4-BE49-F238E27FC236}">
                  <a16:creationId xmlns:a16="http://schemas.microsoft.com/office/drawing/2014/main" id="{FA61EE3B-72D4-0C4C-A57C-3539C5C394C8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4E92068C-D159-8047-88AF-A3C98898F9CC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rPr>
                <a:t>---- virtualization layer 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253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pic>
        <p:nvPicPr>
          <p:cNvPr id="28" name="内容占位符 27">
            <a:extLst>
              <a:ext uri="{FF2B5EF4-FFF2-40B4-BE49-F238E27FC236}">
                <a16:creationId xmlns:a16="http://schemas.microsoft.com/office/drawing/2014/main" id="{B287F712-21EF-5C4D-89E1-7486F79160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602"/>
            <a:ext cx="4642691" cy="2909608"/>
          </a:xfr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3BB0D2-0A50-0E42-8A83-2930DAE9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2" y="1916465"/>
            <a:ext cx="4747847" cy="37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800335-A349-D44B-845E-C77A3FCD13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[1]  J. Nelson, B. Holt, B. Myers, P. Briggs, L. </a:t>
            </a:r>
            <a:r>
              <a:rPr lang="en-US" altLang="zh-CN" dirty="0" err="1"/>
              <a:t>Ceze</a:t>
            </a:r>
            <a:r>
              <a:rPr lang="en-US" altLang="zh-CN" dirty="0"/>
              <a:t>, S. Kahan, and M. Oskin, “Latency-tolerant software distributed shared memory,” in </a:t>
            </a:r>
            <a:r>
              <a:rPr lang="en-US" altLang="zh-CN" i="1" dirty="0"/>
              <a:t>2015 USENIX Annual Technical Conference, USENIX ATC ’15, July 8-10, Santa Clara, CA, USA</a:t>
            </a:r>
            <a:r>
              <a:rPr lang="en-US" altLang="zh-CN" dirty="0"/>
              <a:t>, S. Lu and E. Riedel, Eds. USENIX Association, 2015, pp. 291–305. [Online]. Available: https://</a:t>
            </a:r>
            <a:r>
              <a:rPr lang="en-US" altLang="zh-CN" dirty="0" err="1"/>
              <a:t>www.usenix.org</a:t>
            </a:r>
            <a:r>
              <a:rPr lang="en-US" altLang="zh-CN" dirty="0"/>
              <a:t>/conference/atc15/ technical- session/presentation/nelson </a:t>
            </a:r>
          </a:p>
          <a:p>
            <a:r>
              <a:rPr lang="en-US" altLang="zh-CN" dirty="0"/>
              <a:t>[2]  J. Zhang, Z. Ding, Y. Chen, X. Jia, B. Yu, Z. Qi, and H. Guan, “</a:t>
            </a:r>
            <a:r>
              <a:rPr lang="en-US" altLang="zh-CN" dirty="0" err="1"/>
              <a:t>Giantvm</a:t>
            </a:r>
            <a:r>
              <a:rPr lang="en-US" altLang="zh-CN" dirty="0"/>
              <a:t>: a type-ii hypervisor implementing many- to-one virtualization,” in </a:t>
            </a:r>
            <a:r>
              <a:rPr lang="en-US" altLang="zh-CN" i="1" dirty="0"/>
              <a:t>VEE ’20: 16th ACM SIGPLAN/SIGOPS International Conference on Virtual Execution Environments, virtual event [Lausanne, Switzerland], March 17, 2020</a:t>
            </a:r>
            <a:r>
              <a:rPr lang="en-US" altLang="zh-CN" dirty="0"/>
              <a:t>, S. </a:t>
            </a:r>
            <a:r>
              <a:rPr lang="en-US" altLang="zh-CN" dirty="0" err="1"/>
              <a:t>Nagarakatte</a:t>
            </a:r>
            <a:r>
              <a:rPr lang="en-US" altLang="zh-CN" dirty="0"/>
              <a:t>, A. Baumann, and B. </a:t>
            </a:r>
            <a:r>
              <a:rPr lang="en-US" altLang="zh-CN" dirty="0" err="1"/>
              <a:t>Kasikci</a:t>
            </a:r>
            <a:r>
              <a:rPr lang="en-US" altLang="zh-CN" dirty="0"/>
              <a:t>, Eds. ACM, 2020, pp. 30–44.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/10.1145/3381052.3381324 </a:t>
            </a:r>
          </a:p>
          <a:p>
            <a:r>
              <a:rPr lang="en-US" altLang="zh-CN" dirty="0"/>
              <a:t>[3]  V. </a:t>
            </a:r>
            <a:r>
              <a:rPr lang="en-US" altLang="zh-CN" dirty="0" err="1"/>
              <a:t>Karakostas</a:t>
            </a:r>
            <a:r>
              <a:rPr lang="en-US" altLang="zh-CN" dirty="0"/>
              <a:t>, J. Gandhi, F. </a:t>
            </a:r>
            <a:r>
              <a:rPr lang="en-US" altLang="zh-CN" dirty="0" err="1"/>
              <a:t>Ayar</a:t>
            </a:r>
            <a:r>
              <a:rPr lang="en-US" altLang="zh-CN" dirty="0"/>
              <a:t>, A. Cristal, M. D. Hill, K. S. McKinley, M. </a:t>
            </a:r>
            <a:r>
              <a:rPr lang="en-US" altLang="zh-CN" dirty="0" err="1"/>
              <a:t>Nemirovsky</a:t>
            </a:r>
            <a:r>
              <a:rPr lang="en-US" altLang="zh-CN" dirty="0"/>
              <a:t>, M. M. Swift, and O. S. </a:t>
            </a:r>
            <a:r>
              <a:rPr lang="en-US" altLang="zh-CN" dirty="0" err="1"/>
              <a:t>Unsal</a:t>
            </a:r>
            <a:r>
              <a:rPr lang="en-US" altLang="zh-CN" dirty="0"/>
              <a:t>, “Redundant memory mappings for fast access to large memories,” in </a:t>
            </a:r>
            <a:r>
              <a:rPr lang="en-US" altLang="zh-CN" i="1" dirty="0"/>
              <a:t>Proceedings of the 42nd Annual International Symposium on Computer Architecture, Portland, OR, USA, June 13-17, 2015</a:t>
            </a:r>
            <a:r>
              <a:rPr lang="en-US" altLang="zh-CN" dirty="0"/>
              <a:t>, D. T. Marr and D. H. </a:t>
            </a:r>
            <a:r>
              <a:rPr lang="en-US" altLang="zh-CN" dirty="0" err="1"/>
              <a:t>Albonesi</a:t>
            </a:r>
            <a:r>
              <a:rPr lang="en-US" altLang="zh-CN" dirty="0"/>
              <a:t>, Eds. ACM, 2015, pp. 66–78.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/10.1145/2749469.2749471 </a:t>
            </a:r>
          </a:p>
          <a:p>
            <a:r>
              <a:rPr lang="en-US" altLang="zh-CN" dirty="0"/>
              <a:t>[4]  J. Gandhi, M. D. Hill, and M. M. Swift, “Agile paging: Exceeding the best of nested and shadow paging,” in </a:t>
            </a:r>
            <a:r>
              <a:rPr lang="en-US" altLang="zh-CN" i="1" dirty="0"/>
              <a:t>43rd ACM/IEEE Annual International Symposium on Computer Architecture, ISCA 2016, Seoul, South Korea, June 18-22, 2016</a:t>
            </a:r>
            <a:r>
              <a:rPr lang="en-US" altLang="zh-CN" dirty="0"/>
              <a:t>. IEEE Computer Society, 2016, pp. 707–718.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/10.1109/ISCA.2016.67 </a:t>
            </a:r>
          </a:p>
          <a:p>
            <a:r>
              <a:rPr lang="en-US" altLang="zh-CN" dirty="0"/>
              <a:t>[5]  N. </a:t>
            </a:r>
            <a:r>
              <a:rPr lang="en-US" altLang="zh-CN" dirty="0" err="1"/>
              <a:t>Hajinazar</a:t>
            </a:r>
            <a:r>
              <a:rPr lang="en-US" altLang="zh-CN" dirty="0"/>
              <a:t>, P. Patel, M. Patel, K. </a:t>
            </a:r>
            <a:r>
              <a:rPr lang="en-US" altLang="zh-CN" dirty="0" err="1"/>
              <a:t>Kanellopoulos</a:t>
            </a:r>
            <a:r>
              <a:rPr lang="en-US" altLang="zh-CN" dirty="0"/>
              <a:t>, S. Ghose, R. </a:t>
            </a:r>
            <a:r>
              <a:rPr lang="en-US" altLang="zh-CN" dirty="0" err="1"/>
              <a:t>Ausavarungnirun</a:t>
            </a:r>
            <a:r>
              <a:rPr lang="en-US" altLang="zh-CN" dirty="0"/>
              <a:t>, G. F. Oliveira, J. </a:t>
            </a:r>
            <a:r>
              <a:rPr lang="en-US" altLang="zh-CN" dirty="0" err="1"/>
              <a:t>Appavoo</a:t>
            </a:r>
            <a:r>
              <a:rPr lang="en-US" altLang="zh-CN" dirty="0"/>
              <a:t>, V. Seshadri, and O. </a:t>
            </a:r>
            <a:r>
              <a:rPr lang="en-US" altLang="zh-CN" dirty="0" err="1"/>
              <a:t>Mutlu</a:t>
            </a:r>
            <a:r>
              <a:rPr lang="en-US" altLang="zh-CN" dirty="0"/>
              <a:t>, “The virtual block interface: A flexible alternative to the conventional virtual memory framework,” in </a:t>
            </a:r>
            <a:r>
              <a:rPr lang="en-US" altLang="zh-CN" i="1" dirty="0"/>
              <a:t>47th ACM/IEEE Annual International Symposium on Computer Architecture, ISCA 2020, Valencia, Spain, May 30 - June 3, 2020</a:t>
            </a:r>
            <a:r>
              <a:rPr lang="en-US" altLang="zh-CN" dirty="0"/>
              <a:t>. IEEE, 2020, pp. 1050– 1063.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/10.1109/ISCA45697. 2020.00089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E4DCE8-4FE0-9943-8454-903579AC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849705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46F540-C258-B44E-B06A-FB36423414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6703943" cy="4921498"/>
          </a:xfrm>
        </p:spPr>
        <p:txBody>
          <a:bodyPr/>
          <a:lstStyle/>
          <a:p>
            <a:r>
              <a:rPr kumimoji="1" lang="zh-CN" altLang="en-US" dirty="0"/>
              <a:t>分布式共享内存（</a:t>
            </a:r>
            <a:r>
              <a:rPr kumimoji="1" lang="en-US" altLang="zh-CN" dirty="0"/>
              <a:t>DSM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将虚拟内存的“后备”真实内存分散在多个机器上</a:t>
            </a:r>
            <a:endParaRPr kumimoji="1" lang="en-US" altLang="zh-CN" dirty="0"/>
          </a:p>
          <a:p>
            <a:r>
              <a:rPr kumimoji="1" lang="en-US" altLang="zh-CN" b="1" dirty="0"/>
              <a:t>Grappa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(ATC’15) </a:t>
            </a:r>
            <a:r>
              <a:rPr kumimoji="1" lang="en-US" altLang="zh-CN" b="1" baseline="30000" dirty="0"/>
              <a:t>[1]</a:t>
            </a:r>
            <a:endParaRPr kumimoji="1" lang="en-US" altLang="zh-CN" b="1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获得比单机更大的内存空间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经过网络，存在内存开销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F8FFB6-01BB-C742-9F8C-8512F6D6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第一层抽象扩展：多机上的虚拟内存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771DF0-711D-0246-9727-A9503D469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" y="5266097"/>
            <a:ext cx="7381996" cy="1478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B66D2A-772F-574F-A645-56F518AA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4462761" y="2625970"/>
            <a:ext cx="4681240" cy="26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EA6446-EFE5-1F48-A7B9-ECB260F340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访存指令不再使用</a:t>
            </a:r>
            <a:r>
              <a:rPr kumimoji="1" lang="en-US" altLang="zh-CN" dirty="0"/>
              <a:t>PA</a:t>
            </a:r>
            <a:r>
              <a:rPr kumimoji="1" lang="zh-CN" altLang="en-US" dirty="0"/>
              <a:t>访存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VA</a:t>
            </a:r>
            <a:r>
              <a:rPr kumimoji="1" lang="zh-CN" altLang="en-US" dirty="0"/>
              <a:t>访问内存</a:t>
            </a:r>
            <a:endParaRPr kumimoji="1" lang="en-US" altLang="zh-CN" dirty="0"/>
          </a:p>
          <a:p>
            <a:r>
              <a:rPr kumimoji="1" lang="zh-CN" altLang="en-US" dirty="0"/>
              <a:t>由软件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硬件决定</a:t>
            </a:r>
            <a:r>
              <a:rPr kumimoji="1" lang="en-US" altLang="zh-CN" dirty="0"/>
              <a:t>VA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PA</a:t>
            </a:r>
            <a:r>
              <a:rPr kumimoji="1" lang="zh-CN" altLang="en-US" dirty="0"/>
              <a:t>之间的映射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FB01DA-8638-7A44-BFF1-DCBEA44A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3D40F-9F27-AF42-AE89-3C78738C60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7" y="3658233"/>
            <a:ext cx="7978496" cy="3098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15546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7456</TotalTime>
  <Words>5946</Words>
  <Application>Microsoft Macintosh PowerPoint</Application>
  <PresentationFormat>全屏显示(4:3)</PresentationFormat>
  <Paragraphs>768</Paragraphs>
  <Slides>74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等线</vt:lpstr>
      <vt:lpstr>等线 Light</vt:lpstr>
      <vt:lpstr>微软雅黑</vt:lpstr>
      <vt:lpstr>Arial</vt:lpstr>
      <vt:lpstr>Calibri</vt:lpstr>
      <vt:lpstr>Courier</vt:lpstr>
      <vt:lpstr>Courier New</vt:lpstr>
      <vt:lpstr>Times New Roman</vt:lpstr>
      <vt:lpstr>2016-VI主题</vt:lpstr>
      <vt:lpstr>高级云操作系统</vt:lpstr>
      <vt:lpstr>内存虚拟化简介</vt:lpstr>
      <vt:lpstr>目录 Contents</vt:lpstr>
      <vt:lpstr>目录 Contents</vt:lpstr>
      <vt:lpstr>内存与访问</vt:lpstr>
      <vt:lpstr>内存与访问</vt:lpstr>
      <vt:lpstr>第一层抽象：单机上的虚拟内存</vt:lpstr>
      <vt:lpstr>第一层抽象扩展：多机上的虚拟内存</vt:lpstr>
      <vt:lpstr>第一层抽象总结</vt:lpstr>
      <vt:lpstr>第二层抽象：单机上的“虚拟”物理内存</vt:lpstr>
      <vt:lpstr>第二层抽象：单机上的“虚拟”物理内存</vt:lpstr>
      <vt:lpstr>第二层抽象扩展：多机上的“虚拟”物理内存</vt:lpstr>
      <vt:lpstr>内存与抽象层总结</vt:lpstr>
      <vt:lpstr>目录 Contents</vt:lpstr>
      <vt:lpstr>单层抽象层实现：页表</vt:lpstr>
      <vt:lpstr>单层抽象层实现：页表</vt:lpstr>
      <vt:lpstr>单层抽象层实现：页表</vt:lpstr>
      <vt:lpstr>单层抽象层实现拓展：Range TLB</vt:lpstr>
      <vt:lpstr>单层抽象层实现拓展：Range TLB</vt:lpstr>
      <vt:lpstr>单层抽象层实现拓展：Range TLB</vt:lpstr>
      <vt:lpstr>双层抽象的软件实现：影子页表</vt:lpstr>
      <vt:lpstr>双层抽象的软件实现：影子页表</vt:lpstr>
      <vt:lpstr>双层抽象的软件实现：影子页表</vt:lpstr>
      <vt:lpstr>双层抽象的硬件支持：扩展页表</vt:lpstr>
      <vt:lpstr>双层抽象的硬件支持：扩展页表</vt:lpstr>
      <vt:lpstr>双层抽象的硬件支持：扩展页表</vt:lpstr>
      <vt:lpstr>扩展页表与影子页表的结合：敏捷页表*</vt:lpstr>
      <vt:lpstr>敏捷页表</vt:lpstr>
      <vt:lpstr>扩展页表与影子页表的结合：敏捷页表</vt:lpstr>
      <vt:lpstr>双层抽象的优化： Direct Paging</vt:lpstr>
      <vt:lpstr>双层抽象的优化：内存热插拔和内存气球</vt:lpstr>
      <vt:lpstr>目录 Contents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MR树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QEMU内存实验：打印MR树</vt:lpstr>
      <vt:lpstr>QEMU内存实验：打印MR树</vt:lpstr>
      <vt:lpstr>QEMU内存实验：打印MR树</vt:lpstr>
      <vt:lpstr>从QEMU到KVM：注册memslot</vt:lpstr>
      <vt:lpstr>KVM维护EPT</vt:lpstr>
      <vt:lpstr>PowerPoint 演示文稿</vt:lpstr>
      <vt:lpstr>EPT页表页元数据保存</vt:lpstr>
      <vt:lpstr>EPT页表页维护</vt:lpstr>
      <vt:lpstr>EPT Violation流程</vt:lpstr>
      <vt:lpstr>KVM内存实验：实现软件MMU</vt:lpstr>
      <vt:lpstr>客户机内核模块：GVA到GPA</vt:lpstr>
      <vt:lpstr>客户机内核模块：GVA到GPA</vt:lpstr>
      <vt:lpstr>客户机内核模块：GVA到GPA</vt:lpstr>
      <vt:lpstr>客户机内核模块：GVA到GPA</vt:lpstr>
      <vt:lpstr>客户机向KVM传递GPA</vt:lpstr>
      <vt:lpstr>KVM：GPA到HPA</vt:lpstr>
      <vt:lpstr>KVM：GPA到HPA</vt:lpstr>
      <vt:lpstr>KVM：GPA到HPA</vt:lpstr>
      <vt:lpstr>KVM：GPA到HPA</vt:lpstr>
      <vt:lpstr>软件MMU实验总结</vt:lpstr>
      <vt:lpstr>目录 Contents</vt:lpstr>
      <vt:lpstr>IVY协议</vt:lpstr>
      <vt:lpstr>GiantVM分布式共享内存</vt:lpstr>
      <vt:lpstr>IVY协议在KVM中的实现</vt:lpstr>
      <vt:lpstr>IVY协议在KVM中的实现</vt:lpstr>
      <vt:lpstr>DSM存在伪共享问题</vt:lpstr>
      <vt:lpstr>目录 Contents</vt:lpstr>
      <vt:lpstr>多层抽象层的统一：Virtual Block Interface (VBI) [5]</vt:lpstr>
      <vt:lpstr>PowerPoint 演示文稿</vt:lpstr>
      <vt:lpstr>多层抽象层的统一：Virtual Block Interface (VBI)</vt:lpstr>
      <vt:lpstr>多层抽象层的统一：Virtual Block Interface (VBI)</vt:lpstr>
      <vt:lpstr>参考文献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Snake Nathan</cp:lastModifiedBy>
  <cp:revision>373</cp:revision>
  <cp:lastPrinted>2021-12-09T15:46:32Z</cp:lastPrinted>
  <dcterms:created xsi:type="dcterms:W3CDTF">2016-01-21T16:32:22Z</dcterms:created>
  <dcterms:modified xsi:type="dcterms:W3CDTF">2022-11-18T13:27:21Z</dcterms:modified>
</cp:coreProperties>
</file>